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ler" charset="1" panose="00000500000000000000"/>
      <p:regular r:id="rId10"/>
    </p:embeddedFont>
    <p:embeddedFont>
      <p:font typeface="Muller Bold" charset="1" panose="00000800000000000000"/>
      <p:regular r:id="rId11"/>
    </p:embeddedFont>
    <p:embeddedFont>
      <p:font typeface="Muller Italics" charset="1" panose="00000500000000000000"/>
      <p:regular r:id="rId12"/>
    </p:embeddedFont>
    <p:embeddedFont>
      <p:font typeface="Muller Bold Italics" charset="1" panose="000008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99D4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99602" y="2689845"/>
            <a:ext cx="4860657" cy="656845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732600" y="367388"/>
            <a:ext cx="3765042" cy="4114800"/>
          </a:xfrm>
          <a:prstGeom prst="rect">
            <a:avLst/>
          </a:prstGeom>
        </p:spPr>
      </p:pic>
      <p:sp>
        <p:nvSpPr>
          <p:cNvPr name="TextBox 4" id="4"/>
          <p:cNvSpPr txBox="true"/>
          <p:nvPr/>
        </p:nvSpPr>
        <p:spPr>
          <a:xfrm rot="0">
            <a:off x="858246" y="7200900"/>
            <a:ext cx="8260117" cy="2482385"/>
          </a:xfrm>
          <a:prstGeom prst="rect">
            <a:avLst/>
          </a:prstGeom>
        </p:spPr>
        <p:txBody>
          <a:bodyPr anchor="t" rtlCol="false" tIns="0" lIns="0" bIns="0" rIns="0">
            <a:spAutoFit/>
          </a:bodyPr>
          <a:lstStyle/>
          <a:p>
            <a:pPr>
              <a:lnSpc>
                <a:spcPts val="6537"/>
              </a:lnSpc>
            </a:pPr>
            <a:r>
              <a:rPr lang="en-US" sz="5448">
                <a:solidFill>
                  <a:srgbClr val="2A2A2A"/>
                </a:solidFill>
                <a:latin typeface="Open Sans Bold"/>
              </a:rPr>
              <a:t>Andrew Ieong</a:t>
            </a:r>
          </a:p>
          <a:p>
            <a:pPr>
              <a:lnSpc>
                <a:spcPts val="6537"/>
              </a:lnSpc>
            </a:pPr>
            <a:r>
              <a:rPr lang="en-US" sz="5448">
                <a:solidFill>
                  <a:srgbClr val="2A2A2A"/>
                </a:solidFill>
                <a:latin typeface="Open Sans Bold"/>
              </a:rPr>
              <a:t>Joanne Mannuella</a:t>
            </a:r>
          </a:p>
          <a:p>
            <a:pPr>
              <a:lnSpc>
                <a:spcPts val="6537"/>
              </a:lnSpc>
            </a:pPr>
            <a:r>
              <a:rPr lang="en-US" sz="5448">
                <a:solidFill>
                  <a:srgbClr val="2A2A2A"/>
                </a:solidFill>
                <a:latin typeface="Open Sans Bold"/>
              </a:rPr>
              <a:t>Suraj Shrestha</a:t>
            </a: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466401" y="5143500"/>
            <a:ext cx="4297441" cy="4114800"/>
          </a:xfrm>
          <a:prstGeom prst="rect">
            <a:avLst/>
          </a:prstGeom>
        </p:spPr>
      </p:pic>
      <p:sp>
        <p:nvSpPr>
          <p:cNvPr name="TextBox 6" id="6"/>
          <p:cNvSpPr txBox="true"/>
          <p:nvPr/>
        </p:nvSpPr>
        <p:spPr>
          <a:xfrm rot="0">
            <a:off x="858246" y="307576"/>
            <a:ext cx="7723934" cy="5666496"/>
          </a:xfrm>
          <a:prstGeom prst="rect">
            <a:avLst/>
          </a:prstGeom>
        </p:spPr>
        <p:txBody>
          <a:bodyPr anchor="t" rtlCol="false" tIns="0" lIns="0" bIns="0" rIns="0">
            <a:spAutoFit/>
          </a:bodyPr>
          <a:lstStyle/>
          <a:p>
            <a:pPr>
              <a:lnSpc>
                <a:spcPts val="8382"/>
              </a:lnSpc>
            </a:pPr>
            <a:r>
              <a:rPr lang="en-US" sz="8823">
                <a:solidFill>
                  <a:srgbClr val="2A2A2A"/>
                </a:solidFill>
                <a:latin typeface="Muller Bold"/>
              </a:rPr>
              <a:t>Credit Card Fraud Detection Machine Learning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7269" t="12614" r="11390" b="33743"/>
          <a:stretch>
            <a:fillRect/>
          </a:stretch>
        </p:blipFill>
        <p:spPr>
          <a:xfrm flipH="false" flipV="false" rot="0">
            <a:off x="774926" y="1581393"/>
            <a:ext cx="6673006" cy="5395524"/>
          </a:xfrm>
          <a:prstGeom prst="rect">
            <a:avLst/>
          </a:prstGeom>
        </p:spPr>
      </p:pic>
      <p:pic>
        <p:nvPicPr>
          <p:cNvPr name="Picture 3" id="3"/>
          <p:cNvPicPr>
            <a:picLocks noChangeAspect="true"/>
          </p:cNvPicPr>
          <p:nvPr/>
        </p:nvPicPr>
        <p:blipFill>
          <a:blip r:embed="rId3"/>
          <a:srcRect l="68079" t="15752" r="1876" b="72486"/>
          <a:stretch>
            <a:fillRect/>
          </a:stretch>
        </p:blipFill>
        <p:spPr>
          <a:xfrm flipH="false" flipV="false" rot="0">
            <a:off x="8740278" y="2571342"/>
            <a:ext cx="9274257" cy="1167802"/>
          </a:xfrm>
          <a:prstGeom prst="rect">
            <a:avLst/>
          </a:prstGeom>
        </p:spPr>
      </p:pic>
      <p:sp>
        <p:nvSpPr>
          <p:cNvPr name="TextBox 4" id="4"/>
          <p:cNvSpPr txBox="true"/>
          <p:nvPr/>
        </p:nvSpPr>
        <p:spPr>
          <a:xfrm rot="0">
            <a:off x="774926" y="7195601"/>
            <a:ext cx="15485347" cy="3775075"/>
          </a:xfrm>
          <a:prstGeom prst="rect">
            <a:avLst/>
          </a:prstGeom>
        </p:spPr>
        <p:txBody>
          <a:bodyPr anchor="t" rtlCol="false" tIns="0" lIns="0" bIns="0" rIns="0">
            <a:spAutoFit/>
          </a:bodyPr>
          <a:lstStyle/>
          <a:p>
            <a:pPr algn="just">
              <a:lnSpc>
                <a:spcPts val="2659"/>
              </a:lnSpc>
            </a:pPr>
          </a:p>
          <a:p>
            <a:pPr algn="just">
              <a:lnSpc>
                <a:spcPts val="2659"/>
              </a:lnSpc>
            </a:pPr>
            <a:r>
              <a:rPr lang="en-US" sz="2799">
                <a:solidFill>
                  <a:srgbClr val="039490"/>
                </a:solidFill>
                <a:latin typeface="Muller"/>
              </a:rPr>
              <a:t>Slicing the data by taking only Fraction of data after printing the info .</a:t>
            </a:r>
          </a:p>
          <a:p>
            <a:pPr algn="just">
              <a:lnSpc>
                <a:spcPts val="2659"/>
              </a:lnSpc>
            </a:pPr>
          </a:p>
          <a:p>
            <a:pPr algn="just">
              <a:lnSpc>
                <a:spcPts val="2659"/>
              </a:lnSpc>
            </a:pPr>
            <a:r>
              <a:rPr lang="en-US" sz="2799">
                <a:solidFill>
                  <a:srgbClr val="039490"/>
                </a:solidFill>
                <a:latin typeface="Muller"/>
              </a:rPr>
              <a:t>Data frame consist of 1,296,675 rows and 23 columns.</a:t>
            </a:r>
          </a:p>
          <a:p>
            <a:pPr algn="just">
              <a:lnSpc>
                <a:spcPts val="2659"/>
              </a:lnSpc>
            </a:pPr>
          </a:p>
          <a:p>
            <a:pPr algn="just">
              <a:lnSpc>
                <a:spcPts val="2659"/>
              </a:lnSpc>
            </a:pPr>
            <a:r>
              <a:rPr lang="en-US" sz="2799">
                <a:solidFill>
                  <a:srgbClr val="039490"/>
                </a:solidFill>
                <a:latin typeface="Muller"/>
              </a:rPr>
              <a:t>to run faster model we using 10 % of training data and 5 % of test data from original data frames.</a:t>
            </a:r>
          </a:p>
          <a:p>
            <a:pPr algn="just">
              <a:lnSpc>
                <a:spcPts val="2659"/>
              </a:lnSpc>
            </a:pPr>
          </a:p>
          <a:p>
            <a:pPr algn="just">
              <a:lnSpc>
                <a:spcPts val="2659"/>
              </a:lnSpc>
            </a:pPr>
          </a:p>
          <a:p>
            <a:pPr algn="just">
              <a:lnSpc>
                <a:spcPts val="2659"/>
              </a:lnSpc>
            </a:pPr>
          </a:p>
          <a:p>
            <a:pPr algn="just">
              <a:lnSpc>
                <a:spcPts val="2659"/>
              </a:lnSpc>
            </a:pPr>
          </a:p>
        </p:txBody>
      </p:sp>
      <p:sp>
        <p:nvSpPr>
          <p:cNvPr name="TextBox 5" id="5"/>
          <p:cNvSpPr txBox="true"/>
          <p:nvPr/>
        </p:nvSpPr>
        <p:spPr>
          <a:xfrm rot="0">
            <a:off x="997604" y="197394"/>
            <a:ext cx="15485347" cy="1272729"/>
          </a:xfrm>
          <a:prstGeom prst="rect">
            <a:avLst/>
          </a:prstGeom>
        </p:spPr>
        <p:txBody>
          <a:bodyPr anchor="t" rtlCol="false" tIns="0" lIns="0" bIns="0" rIns="0">
            <a:spAutoFit/>
          </a:bodyPr>
          <a:lstStyle/>
          <a:p>
            <a:pPr algn="ctr">
              <a:lnSpc>
                <a:spcPts val="7588"/>
              </a:lnSpc>
            </a:pPr>
            <a:r>
              <a:rPr lang="en-US" sz="7987">
                <a:solidFill>
                  <a:srgbClr val="039490"/>
                </a:solidFill>
                <a:latin typeface="Muller Bold"/>
              </a:rPr>
              <a:t>2. Slicing the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718" b="0"/>
          <a:stretch>
            <a:fillRect/>
          </a:stretch>
        </p:blipFill>
        <p:spPr>
          <a:xfrm flipH="false" flipV="false" rot="0">
            <a:off x="390721" y="2258310"/>
            <a:ext cx="8189014" cy="7440563"/>
          </a:xfrm>
          <a:prstGeom prst="rect">
            <a:avLst/>
          </a:prstGeom>
        </p:spPr>
      </p:pic>
      <p:sp>
        <p:nvSpPr>
          <p:cNvPr name="TextBox 3" id="3"/>
          <p:cNvSpPr txBox="true"/>
          <p:nvPr/>
        </p:nvSpPr>
        <p:spPr>
          <a:xfrm rot="0">
            <a:off x="9782898" y="1624696"/>
            <a:ext cx="7476402" cy="4974704"/>
          </a:xfrm>
          <a:prstGeom prst="rect">
            <a:avLst/>
          </a:prstGeom>
        </p:spPr>
        <p:txBody>
          <a:bodyPr anchor="t" rtlCol="false" tIns="0" lIns="0" bIns="0" rIns="0">
            <a:spAutoFit/>
          </a:bodyPr>
          <a:lstStyle/>
          <a:p>
            <a:pPr algn="just">
              <a:lnSpc>
                <a:spcPts val="2821"/>
              </a:lnSpc>
            </a:pPr>
            <a:r>
              <a:rPr lang="en-US" sz="2970">
                <a:solidFill>
                  <a:srgbClr val="039490"/>
                </a:solidFill>
                <a:latin typeface="Muller"/>
              </a:rPr>
              <a:t>Creating a data frame by looping through the columns by using built-in function the reason of this is for a better visualisation : </a:t>
            </a:r>
          </a:p>
          <a:p>
            <a:pPr algn="just">
              <a:lnSpc>
                <a:spcPts val="2821"/>
              </a:lnSpc>
            </a:pPr>
          </a:p>
          <a:p>
            <a:pPr algn="just">
              <a:lnSpc>
                <a:spcPts val="2821"/>
              </a:lnSpc>
            </a:pPr>
          </a:p>
          <a:p>
            <a:pPr algn="just">
              <a:lnSpc>
                <a:spcPts val="2821"/>
              </a:lnSpc>
            </a:pPr>
            <a:r>
              <a:rPr lang="en-US" sz="2970">
                <a:solidFill>
                  <a:srgbClr val="039490"/>
                </a:solidFill>
                <a:latin typeface="Muller Bold"/>
              </a:rPr>
              <a:t>1. Data type</a:t>
            </a:r>
          </a:p>
          <a:p>
            <a:pPr algn="just">
              <a:lnSpc>
                <a:spcPts val="2821"/>
              </a:lnSpc>
            </a:pPr>
            <a:r>
              <a:rPr lang="en-US" sz="2970">
                <a:solidFill>
                  <a:srgbClr val="039490"/>
                </a:solidFill>
                <a:latin typeface="Muller Bold"/>
              </a:rPr>
              <a:t>    </a:t>
            </a:r>
          </a:p>
          <a:p>
            <a:pPr algn="just">
              <a:lnSpc>
                <a:spcPts val="2821"/>
              </a:lnSpc>
            </a:pPr>
            <a:r>
              <a:rPr lang="en-US" sz="2970">
                <a:solidFill>
                  <a:srgbClr val="039490"/>
                </a:solidFill>
                <a:latin typeface="Muller Bold"/>
              </a:rPr>
              <a:t>2. Nullvalue </a:t>
            </a:r>
          </a:p>
          <a:p>
            <a:pPr algn="just">
              <a:lnSpc>
                <a:spcPts val="2821"/>
              </a:lnSpc>
            </a:pPr>
          </a:p>
          <a:p>
            <a:pPr algn="just">
              <a:lnSpc>
                <a:spcPts val="2821"/>
              </a:lnSpc>
            </a:pPr>
            <a:r>
              <a:rPr lang="en-US" sz="2970">
                <a:solidFill>
                  <a:srgbClr val="039490"/>
                </a:solidFill>
                <a:latin typeface="Muller Bold"/>
              </a:rPr>
              <a:t>3. Nullpct</a:t>
            </a:r>
          </a:p>
          <a:p>
            <a:pPr algn="just">
              <a:lnSpc>
                <a:spcPts val="2821"/>
              </a:lnSpc>
            </a:pPr>
          </a:p>
          <a:p>
            <a:pPr algn="just">
              <a:lnSpc>
                <a:spcPts val="2821"/>
              </a:lnSpc>
            </a:pPr>
            <a:r>
              <a:rPr lang="en-US" sz="2970">
                <a:solidFill>
                  <a:srgbClr val="039490"/>
                </a:solidFill>
                <a:latin typeface="Muller Bold"/>
              </a:rPr>
              <a:t>4. Unique value and unique sample </a:t>
            </a:r>
          </a:p>
          <a:p>
            <a:pPr algn="just">
              <a:lnSpc>
                <a:spcPts val="2547"/>
              </a:lnSpc>
            </a:pPr>
          </a:p>
          <a:p>
            <a:pPr algn="just">
              <a:lnSpc>
                <a:spcPts val="2547"/>
              </a:lnSpc>
            </a:pPr>
          </a:p>
        </p:txBody>
      </p:sp>
      <p:sp>
        <p:nvSpPr>
          <p:cNvPr name="TextBox 4" id="4"/>
          <p:cNvSpPr txBox="true"/>
          <p:nvPr/>
        </p:nvSpPr>
        <p:spPr>
          <a:xfrm rot="0">
            <a:off x="390721" y="33136"/>
            <a:ext cx="9137087" cy="1815495"/>
          </a:xfrm>
          <a:prstGeom prst="rect">
            <a:avLst/>
          </a:prstGeom>
        </p:spPr>
        <p:txBody>
          <a:bodyPr anchor="t" rtlCol="false" tIns="0" lIns="0" bIns="0" rIns="0">
            <a:spAutoFit/>
          </a:bodyPr>
          <a:lstStyle/>
          <a:p>
            <a:pPr algn="ctr">
              <a:lnSpc>
                <a:spcPts val="6163"/>
              </a:lnSpc>
            </a:pPr>
            <a:r>
              <a:rPr lang="en-US" sz="6487">
                <a:solidFill>
                  <a:srgbClr val="039490"/>
                </a:solidFill>
                <a:latin typeface="Muller Bold"/>
              </a:rPr>
              <a:t>3. Visualisation of data for data preperation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63" t="0" r="4467" b="0"/>
          <a:stretch>
            <a:fillRect/>
          </a:stretch>
        </p:blipFill>
        <p:spPr>
          <a:xfrm flipH="false" flipV="false" rot="0">
            <a:off x="587828" y="262518"/>
            <a:ext cx="7025832" cy="7990728"/>
          </a:xfrm>
          <a:prstGeom prst="rect">
            <a:avLst/>
          </a:prstGeom>
        </p:spPr>
      </p:pic>
      <p:pic>
        <p:nvPicPr>
          <p:cNvPr name="Picture 3" id="3"/>
          <p:cNvPicPr>
            <a:picLocks noChangeAspect="true"/>
          </p:cNvPicPr>
          <p:nvPr/>
        </p:nvPicPr>
        <p:blipFill>
          <a:blip r:embed="rId3"/>
          <a:srcRect l="0" t="0" r="0" b="71019"/>
          <a:stretch>
            <a:fillRect/>
          </a:stretch>
        </p:blipFill>
        <p:spPr>
          <a:xfrm flipH="false" flipV="false" rot="0">
            <a:off x="477610" y="8510421"/>
            <a:ext cx="9695641" cy="1495758"/>
          </a:xfrm>
          <a:prstGeom prst="rect">
            <a:avLst/>
          </a:prstGeom>
        </p:spPr>
      </p:pic>
      <p:sp>
        <p:nvSpPr>
          <p:cNvPr name="TextBox 4" id="4"/>
          <p:cNvSpPr txBox="true"/>
          <p:nvPr/>
        </p:nvSpPr>
        <p:spPr>
          <a:xfrm rot="0">
            <a:off x="9270640" y="1767486"/>
            <a:ext cx="7988660" cy="6952181"/>
          </a:xfrm>
          <a:prstGeom prst="rect">
            <a:avLst/>
          </a:prstGeom>
        </p:spPr>
        <p:txBody>
          <a:bodyPr anchor="t" rtlCol="false" tIns="0" lIns="0" bIns="0" rIns="0">
            <a:spAutoFit/>
          </a:bodyPr>
          <a:lstStyle/>
          <a:p>
            <a:pPr algn="just">
              <a:lnSpc>
                <a:spcPts val="2613"/>
              </a:lnSpc>
            </a:pPr>
          </a:p>
          <a:p>
            <a:pPr algn="just">
              <a:lnSpc>
                <a:spcPts val="2613"/>
              </a:lnSpc>
            </a:pPr>
            <a:r>
              <a:rPr lang="en-US" sz="2841" spc="-161">
                <a:solidFill>
                  <a:srgbClr val="039490"/>
                </a:solidFill>
                <a:latin typeface="Muller"/>
              </a:rPr>
              <a:t>Plot correlation matrix to help gauging  between columns to drop unnecessary columns also applying simple logic to determine the features </a:t>
            </a:r>
          </a:p>
          <a:p>
            <a:pPr algn="just">
              <a:lnSpc>
                <a:spcPts val="2613"/>
              </a:lnSpc>
            </a:pPr>
          </a:p>
          <a:p>
            <a:pPr algn="just">
              <a:lnSpc>
                <a:spcPts val="2613"/>
              </a:lnSpc>
            </a:pPr>
            <a:r>
              <a:rPr lang="en-US" sz="2841" spc="-161">
                <a:solidFill>
                  <a:srgbClr val="039490"/>
                </a:solidFill>
                <a:latin typeface="Muller"/>
              </a:rPr>
              <a:t>The columns we drop:</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"Unnamed" because it only contains indexes and is not useful to our machine learning.</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Second we will dropped "trans_date_trans_time" since we have unix_time</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The third column customer card number .</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We will dropped "first name" and "last name" dropped.</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Transaction number is it really necessary?  we also think it won't be really needed.</a:t>
            </a:r>
          </a:p>
          <a:p>
            <a:pPr algn="just">
              <a:lnSpc>
                <a:spcPts val="2699"/>
              </a:lnSpc>
            </a:pPr>
          </a:p>
        </p:txBody>
      </p:sp>
      <p:sp>
        <p:nvSpPr>
          <p:cNvPr name="TextBox 5" id="5"/>
          <p:cNvSpPr txBox="true"/>
          <p:nvPr/>
        </p:nvSpPr>
        <p:spPr>
          <a:xfrm rot="0">
            <a:off x="9251590" y="14868"/>
            <a:ext cx="8239793" cy="1856941"/>
          </a:xfrm>
          <a:prstGeom prst="rect">
            <a:avLst/>
          </a:prstGeom>
        </p:spPr>
        <p:txBody>
          <a:bodyPr anchor="t" rtlCol="false" tIns="0" lIns="0" bIns="0" rIns="0">
            <a:spAutoFit/>
          </a:bodyPr>
          <a:lstStyle/>
          <a:p>
            <a:pPr>
              <a:lnSpc>
                <a:spcPts val="6842"/>
              </a:lnSpc>
              <a:spcBef>
                <a:spcPct val="0"/>
              </a:spcBef>
            </a:pPr>
            <a:r>
              <a:rPr lang="en-US" sz="4887">
                <a:solidFill>
                  <a:srgbClr val="039490"/>
                </a:solidFill>
                <a:latin typeface="Muller Bold"/>
              </a:rPr>
              <a:t>4. Drop and Determining unnecessary features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422807" y="6477650"/>
            <a:ext cx="17417219" cy="701066"/>
          </a:xfrm>
          <a:prstGeom prst="rect">
            <a:avLst/>
          </a:prstGeom>
        </p:spPr>
        <p:txBody>
          <a:bodyPr anchor="t" rtlCol="false" tIns="0" lIns="0" bIns="0" rIns="0">
            <a:spAutoFit/>
          </a:bodyPr>
          <a:lstStyle/>
          <a:p>
            <a:pPr>
              <a:lnSpc>
                <a:spcPts val="4933"/>
              </a:lnSpc>
              <a:spcBef>
                <a:spcPct val="0"/>
              </a:spcBef>
            </a:pPr>
            <a:r>
              <a:rPr lang="en-US" sz="3523">
                <a:solidFill>
                  <a:srgbClr val="039490"/>
                </a:solidFill>
                <a:latin typeface="Muller Bold"/>
              </a:rPr>
              <a:t>5.Using</a:t>
            </a:r>
            <a:r>
              <a:rPr lang="en-US" sz="3523">
                <a:solidFill>
                  <a:srgbClr val="039490"/>
                </a:solidFill>
                <a:latin typeface="Muller Bold"/>
              </a:rPr>
              <a:t> missingno function to plot that current columns doesn't have missing value. </a:t>
            </a:r>
          </a:p>
        </p:txBody>
      </p:sp>
      <p:pic>
        <p:nvPicPr>
          <p:cNvPr name="Picture 3" id="3"/>
          <p:cNvPicPr>
            <a:picLocks noChangeAspect="true"/>
          </p:cNvPicPr>
          <p:nvPr/>
        </p:nvPicPr>
        <p:blipFill>
          <a:blip r:embed="rId2"/>
          <a:srcRect l="41164" t="507" r="0" b="17595"/>
          <a:stretch>
            <a:fillRect/>
          </a:stretch>
        </p:blipFill>
        <p:spPr>
          <a:xfrm flipH="false" flipV="false" rot="0">
            <a:off x="5924802" y="908562"/>
            <a:ext cx="7096712" cy="4913696"/>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3233" b="0"/>
          <a:stretch>
            <a:fillRect/>
          </a:stretch>
        </p:blipFill>
        <p:spPr>
          <a:xfrm flipH="false" flipV="false" rot="0">
            <a:off x="3177953" y="2283807"/>
            <a:ext cx="9918254" cy="3190348"/>
          </a:xfrm>
          <a:prstGeom prst="rect">
            <a:avLst/>
          </a:prstGeom>
        </p:spPr>
      </p:pic>
      <p:pic>
        <p:nvPicPr>
          <p:cNvPr name="Picture 3" id="3"/>
          <p:cNvPicPr>
            <a:picLocks noChangeAspect="true"/>
          </p:cNvPicPr>
          <p:nvPr/>
        </p:nvPicPr>
        <p:blipFill>
          <a:blip r:embed="rId3"/>
          <a:srcRect l="1643" t="0" r="5109" b="0"/>
          <a:stretch>
            <a:fillRect/>
          </a:stretch>
        </p:blipFill>
        <p:spPr>
          <a:xfrm flipH="false" flipV="false" rot="0">
            <a:off x="1212398" y="6207931"/>
            <a:ext cx="14587321" cy="3215823"/>
          </a:xfrm>
          <a:prstGeom prst="rect">
            <a:avLst/>
          </a:prstGeom>
        </p:spPr>
      </p:pic>
      <p:sp>
        <p:nvSpPr>
          <p:cNvPr name="TextBox 4" id="4"/>
          <p:cNvSpPr txBox="true"/>
          <p:nvPr/>
        </p:nvSpPr>
        <p:spPr>
          <a:xfrm rot="0">
            <a:off x="776982" y="108857"/>
            <a:ext cx="14020781" cy="3202044"/>
          </a:xfrm>
          <a:prstGeom prst="rect">
            <a:avLst/>
          </a:prstGeom>
        </p:spPr>
        <p:txBody>
          <a:bodyPr anchor="t" rtlCol="false" tIns="0" lIns="0" bIns="0" rIns="0">
            <a:spAutoFit/>
          </a:bodyPr>
          <a:lstStyle/>
          <a:p>
            <a:pPr>
              <a:lnSpc>
                <a:spcPts val="4044"/>
              </a:lnSpc>
            </a:pPr>
            <a:r>
              <a:rPr lang="en-US" sz="4256" spc="89">
                <a:solidFill>
                  <a:srgbClr val="039490"/>
                </a:solidFill>
                <a:latin typeface="Muller Bold"/>
              </a:rPr>
              <a:t>6. Convert the DOB to age, concat the test and train data so that number of columns remain the same in both the data sets.</a:t>
            </a:r>
          </a:p>
          <a:p>
            <a:pPr>
              <a:lnSpc>
                <a:spcPts val="4044"/>
              </a:lnSpc>
            </a:pPr>
          </a:p>
          <a:p>
            <a:pPr>
              <a:lnSpc>
                <a:spcPts val="4044"/>
              </a:lnSpc>
            </a:pPr>
          </a:p>
          <a:p>
            <a:pPr algn="ctr">
              <a:lnSpc>
                <a:spcPts val="404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20482" y="336554"/>
            <a:ext cx="5316876" cy="54389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63716" y="6225676"/>
            <a:ext cx="12862066" cy="3713943"/>
          </a:xfrm>
          <a:prstGeom prst="rect">
            <a:avLst/>
          </a:prstGeom>
        </p:spPr>
      </p:pic>
      <p:sp>
        <p:nvSpPr>
          <p:cNvPr name="TextBox 4" id="4"/>
          <p:cNvSpPr txBox="true"/>
          <p:nvPr/>
        </p:nvSpPr>
        <p:spPr>
          <a:xfrm rot="0">
            <a:off x="8445952" y="695325"/>
            <a:ext cx="8239793" cy="4887581"/>
          </a:xfrm>
          <a:prstGeom prst="rect">
            <a:avLst/>
          </a:prstGeom>
        </p:spPr>
        <p:txBody>
          <a:bodyPr anchor="t" rtlCol="false" tIns="0" lIns="0" bIns="0" rIns="0">
            <a:spAutoFit/>
          </a:bodyPr>
          <a:lstStyle/>
          <a:p>
            <a:pPr>
              <a:lnSpc>
                <a:spcPts val="9362"/>
              </a:lnSpc>
              <a:spcBef>
                <a:spcPct val="0"/>
              </a:spcBef>
            </a:pPr>
            <a:r>
              <a:rPr lang="en-US" sz="6687">
                <a:solidFill>
                  <a:srgbClr val="039490"/>
                </a:solidFill>
                <a:latin typeface="Muller Bold"/>
              </a:rPr>
              <a:t>7. </a:t>
            </a:r>
            <a:r>
              <a:rPr lang="en-US" sz="6687">
                <a:solidFill>
                  <a:srgbClr val="039490"/>
                </a:solidFill>
                <a:latin typeface="Muller Bold"/>
              </a:rPr>
              <a:t>Creating a function to convert categorical variables to one hot encoding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89920" y="2720789"/>
            <a:ext cx="15708160" cy="2871852"/>
          </a:xfrm>
          <a:prstGeom prst="rect">
            <a:avLst/>
          </a:prstGeom>
        </p:spPr>
      </p:pic>
      <p:sp>
        <p:nvSpPr>
          <p:cNvPr name="TextBox 3" id="3"/>
          <p:cNvSpPr txBox="true"/>
          <p:nvPr/>
        </p:nvSpPr>
        <p:spPr>
          <a:xfrm rot="0">
            <a:off x="1157289" y="546418"/>
            <a:ext cx="15485347" cy="1272729"/>
          </a:xfrm>
          <a:prstGeom prst="rect">
            <a:avLst/>
          </a:prstGeom>
        </p:spPr>
        <p:txBody>
          <a:bodyPr anchor="t" rtlCol="false" tIns="0" lIns="0" bIns="0" rIns="0">
            <a:spAutoFit/>
          </a:bodyPr>
          <a:lstStyle/>
          <a:p>
            <a:pPr algn="ctr">
              <a:lnSpc>
                <a:spcPts val="7588"/>
              </a:lnSpc>
            </a:pPr>
            <a:r>
              <a:rPr lang="en-US" sz="7987">
                <a:solidFill>
                  <a:srgbClr val="039490"/>
                </a:solidFill>
                <a:latin typeface="Muller Bold"/>
              </a:rPr>
              <a:t>8. Looking at Data Distribution</a:t>
            </a:r>
          </a:p>
        </p:txBody>
      </p:sp>
      <p:sp>
        <p:nvSpPr>
          <p:cNvPr name="TextBox 4" id="4"/>
          <p:cNvSpPr txBox="true"/>
          <p:nvPr/>
        </p:nvSpPr>
        <p:spPr>
          <a:xfrm rot="0">
            <a:off x="1289920" y="6626141"/>
            <a:ext cx="15485347" cy="2108200"/>
          </a:xfrm>
          <a:prstGeom prst="rect">
            <a:avLst/>
          </a:prstGeom>
        </p:spPr>
        <p:txBody>
          <a:bodyPr anchor="t" rtlCol="false" tIns="0" lIns="0" bIns="0" rIns="0">
            <a:spAutoFit/>
          </a:bodyPr>
          <a:lstStyle/>
          <a:p>
            <a:pPr algn="just">
              <a:lnSpc>
                <a:spcPts val="2659"/>
              </a:lnSpc>
            </a:pPr>
            <a:r>
              <a:rPr lang="en-US" sz="2799">
                <a:solidFill>
                  <a:srgbClr val="039490"/>
                </a:solidFill>
                <a:latin typeface="Muller"/>
              </a:rPr>
              <a:t>The figure show that the data is imbalance, meaning there is not equal distribution of </a:t>
            </a:r>
          </a:p>
          <a:p>
            <a:pPr algn="just">
              <a:lnSpc>
                <a:spcPts val="2659"/>
              </a:lnSpc>
            </a:pPr>
          </a:p>
          <a:p>
            <a:pPr algn="just">
              <a:lnSpc>
                <a:spcPts val="2659"/>
              </a:lnSpc>
            </a:pPr>
            <a:r>
              <a:rPr lang="en-US" sz="2799">
                <a:solidFill>
                  <a:srgbClr val="039490"/>
                </a:solidFill>
                <a:latin typeface="Muller"/>
              </a:rPr>
              <a:t>0: non-fraudulent</a:t>
            </a:r>
          </a:p>
          <a:p>
            <a:pPr algn="just">
              <a:lnSpc>
                <a:spcPts val="2659"/>
              </a:lnSpc>
            </a:pPr>
          </a:p>
          <a:p>
            <a:pPr algn="just">
              <a:lnSpc>
                <a:spcPts val="2659"/>
              </a:lnSpc>
            </a:pPr>
            <a:r>
              <a:rPr lang="en-US" sz="2799">
                <a:solidFill>
                  <a:srgbClr val="039490"/>
                </a:solidFill>
                <a:latin typeface="Muller"/>
              </a:rPr>
              <a:t>1: fraudulent </a:t>
            </a:r>
          </a:p>
          <a:p>
            <a:pPr algn="just">
              <a:lnSpc>
                <a:spcPts val="26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21121" y="762987"/>
            <a:ext cx="4144945"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228823" y="5455788"/>
            <a:ext cx="5283852" cy="4114800"/>
          </a:xfrm>
          <a:prstGeom prst="rect">
            <a:avLst/>
          </a:prstGeom>
        </p:spPr>
      </p:pic>
      <p:sp>
        <p:nvSpPr>
          <p:cNvPr name="TextBox 4" id="4"/>
          <p:cNvSpPr txBox="true"/>
          <p:nvPr/>
        </p:nvSpPr>
        <p:spPr>
          <a:xfrm rot="0">
            <a:off x="1193519" y="2420337"/>
            <a:ext cx="9441725" cy="3035451"/>
          </a:xfrm>
          <a:prstGeom prst="rect">
            <a:avLst/>
          </a:prstGeom>
        </p:spPr>
        <p:txBody>
          <a:bodyPr anchor="t" rtlCol="false" tIns="0" lIns="0" bIns="0" rIns="0">
            <a:spAutoFit/>
          </a:bodyPr>
          <a:lstStyle/>
          <a:p>
            <a:pPr algn="ctr">
              <a:lnSpc>
                <a:spcPts val="11182"/>
              </a:lnSpc>
              <a:spcBef>
                <a:spcPct val="0"/>
              </a:spcBef>
            </a:pPr>
            <a:r>
              <a:rPr lang="en-US" sz="7987">
                <a:solidFill>
                  <a:srgbClr val="000000"/>
                </a:solidFill>
                <a:latin typeface="Muller Bold"/>
              </a:rPr>
              <a:t>Analysis and Model Fitting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01385" y="2534224"/>
            <a:ext cx="12827826" cy="5218552"/>
          </a:xfrm>
          <a:prstGeom prst="rect">
            <a:avLst/>
          </a:prstGeom>
        </p:spPr>
      </p:pic>
      <p:sp>
        <p:nvSpPr>
          <p:cNvPr name="TextBox 3" id="3"/>
          <p:cNvSpPr txBox="true"/>
          <p:nvPr/>
        </p:nvSpPr>
        <p:spPr>
          <a:xfrm rot="0">
            <a:off x="1591167" y="625353"/>
            <a:ext cx="15348852" cy="1365668"/>
          </a:xfrm>
          <a:prstGeom prst="rect">
            <a:avLst/>
          </a:prstGeom>
        </p:spPr>
        <p:txBody>
          <a:bodyPr anchor="t" rtlCol="false" tIns="0" lIns="0" bIns="0" rIns="0">
            <a:spAutoFit/>
          </a:bodyPr>
          <a:lstStyle/>
          <a:p>
            <a:pPr algn="ctr">
              <a:lnSpc>
                <a:spcPts val="5040"/>
              </a:lnSpc>
              <a:spcBef>
                <a:spcPct val="0"/>
              </a:spcBef>
            </a:pPr>
            <a:r>
              <a:rPr lang="en-US" sz="3600">
                <a:solidFill>
                  <a:srgbClr val="039490"/>
                </a:solidFill>
                <a:latin typeface="Muller Bold"/>
              </a:rPr>
              <a:t>Spliting dataset  Into Train and Test using sklearn library from</a:t>
            </a:r>
          </a:p>
          <a:p>
            <a:pPr algn="ctr">
              <a:lnSpc>
                <a:spcPts val="5040"/>
              </a:lnSpc>
              <a:spcBef>
                <a:spcPct val="0"/>
              </a:spcBef>
            </a:pPr>
            <a:r>
              <a:rPr lang="en-US" sz="3600">
                <a:solidFill>
                  <a:srgbClr val="039490"/>
                </a:solidFill>
                <a:latin typeface="Muller Bold"/>
              </a:rPr>
              <a:t> sklearn.model_selection import train_test_split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95656" y="846080"/>
            <a:ext cx="10816178" cy="3600129"/>
          </a:xfrm>
          <a:prstGeom prst="rect">
            <a:avLst/>
          </a:prstGeom>
        </p:spPr>
      </p:pic>
      <p:sp>
        <p:nvSpPr>
          <p:cNvPr name="TextBox 3" id="3"/>
          <p:cNvSpPr txBox="true"/>
          <p:nvPr/>
        </p:nvSpPr>
        <p:spPr>
          <a:xfrm rot="0">
            <a:off x="0" y="5090544"/>
            <a:ext cx="17946155" cy="3035451"/>
          </a:xfrm>
          <a:prstGeom prst="rect">
            <a:avLst/>
          </a:prstGeom>
        </p:spPr>
        <p:txBody>
          <a:bodyPr anchor="t" rtlCol="false" tIns="0" lIns="0" bIns="0" rIns="0">
            <a:spAutoFit/>
          </a:bodyPr>
          <a:lstStyle/>
          <a:p>
            <a:pPr algn="ctr">
              <a:lnSpc>
                <a:spcPts val="11182"/>
              </a:lnSpc>
              <a:spcBef>
                <a:spcPct val="0"/>
              </a:spcBef>
            </a:pPr>
            <a:r>
              <a:rPr lang="en-US" sz="7987">
                <a:solidFill>
                  <a:srgbClr val="399D4E"/>
                </a:solidFill>
                <a:latin typeface="Muller Bold"/>
              </a:rPr>
              <a:t>Normalise data to train machine model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166" r="0" b="7166"/>
          <a:stretch>
            <a:fillRect/>
          </a:stretch>
        </p:blipFill>
        <p:spPr>
          <a:xfrm flipH="false" flipV="false" rot="0">
            <a:off x="10282646" y="0"/>
            <a:ext cx="8005354" cy="10287000"/>
          </a:xfrm>
          <a:prstGeom prst="rect">
            <a:avLst/>
          </a:prstGeom>
        </p:spPr>
      </p:pic>
      <p:sp>
        <p:nvSpPr>
          <p:cNvPr name="TextBox 3" id="3"/>
          <p:cNvSpPr txBox="true"/>
          <p:nvPr/>
        </p:nvSpPr>
        <p:spPr>
          <a:xfrm rot="0">
            <a:off x="464181" y="3516317"/>
            <a:ext cx="9441725" cy="3197215"/>
          </a:xfrm>
          <a:prstGeom prst="rect">
            <a:avLst/>
          </a:prstGeom>
        </p:spPr>
        <p:txBody>
          <a:bodyPr anchor="t" rtlCol="false" tIns="0" lIns="0" bIns="0" rIns="0">
            <a:spAutoFit/>
          </a:bodyPr>
          <a:lstStyle/>
          <a:p>
            <a:pPr algn="ctr">
              <a:lnSpc>
                <a:spcPts val="7588"/>
              </a:lnSpc>
            </a:pPr>
            <a:r>
              <a:rPr lang="en-US" sz="7987">
                <a:solidFill>
                  <a:srgbClr val="039490"/>
                </a:solidFill>
                <a:latin typeface="Muller Bold"/>
              </a:rPr>
              <a:t>PROBLEM STATEMENT AND BACKGROUND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9859" b="0"/>
          <a:stretch>
            <a:fillRect/>
          </a:stretch>
        </p:blipFill>
        <p:spPr>
          <a:xfrm flipH="false" flipV="false" rot="0">
            <a:off x="758520" y="1544313"/>
            <a:ext cx="7931015" cy="6199644"/>
          </a:xfrm>
          <a:prstGeom prst="rect">
            <a:avLst/>
          </a:prstGeom>
        </p:spPr>
      </p:pic>
      <p:sp>
        <p:nvSpPr>
          <p:cNvPr name="TextBox 3" id="3"/>
          <p:cNvSpPr txBox="true"/>
          <p:nvPr/>
        </p:nvSpPr>
        <p:spPr>
          <a:xfrm rot="0">
            <a:off x="626891" y="-3611"/>
            <a:ext cx="17067225" cy="1032311"/>
          </a:xfrm>
          <a:prstGeom prst="rect">
            <a:avLst/>
          </a:prstGeom>
        </p:spPr>
        <p:txBody>
          <a:bodyPr anchor="t" rtlCol="false" tIns="0" lIns="0" bIns="0" rIns="0">
            <a:spAutoFit/>
          </a:bodyPr>
          <a:lstStyle/>
          <a:p>
            <a:pPr>
              <a:lnSpc>
                <a:spcPts val="7150"/>
              </a:lnSpc>
              <a:spcBef>
                <a:spcPct val="0"/>
              </a:spcBef>
            </a:pPr>
            <a:r>
              <a:rPr lang="en-US" sz="5107">
                <a:solidFill>
                  <a:srgbClr val="000000"/>
                </a:solidFill>
                <a:latin typeface="Muller Bold"/>
              </a:rPr>
              <a:t>Logistics Regression Model using Imbalanced Dataset.</a:t>
            </a:r>
          </a:p>
        </p:txBody>
      </p:sp>
      <p:sp>
        <p:nvSpPr>
          <p:cNvPr name="TextBox 4" id="4"/>
          <p:cNvSpPr txBox="true"/>
          <p:nvPr/>
        </p:nvSpPr>
        <p:spPr>
          <a:xfrm rot="0">
            <a:off x="8794388" y="1640244"/>
            <a:ext cx="8899729" cy="4108337"/>
          </a:xfrm>
          <a:prstGeom prst="rect">
            <a:avLst/>
          </a:prstGeom>
        </p:spPr>
        <p:txBody>
          <a:bodyPr anchor="t" rtlCol="false" tIns="0" lIns="0" bIns="0" rIns="0">
            <a:spAutoFit/>
          </a:bodyPr>
          <a:lstStyle/>
          <a:p>
            <a:pPr>
              <a:lnSpc>
                <a:spcPts val="4019"/>
              </a:lnSpc>
            </a:pPr>
          </a:p>
          <a:p>
            <a:pPr algn="ctr">
              <a:lnSpc>
                <a:spcPts val="4019"/>
              </a:lnSpc>
            </a:pPr>
            <a:r>
              <a:rPr lang="en-US" sz="2870">
                <a:solidFill>
                  <a:srgbClr val="000000"/>
                </a:solidFill>
                <a:latin typeface="Muller"/>
              </a:rPr>
              <a:t>Logistic regression is one of the most popular Machine Learning algorithms, which comes under the Supervised Learning technique. It is used for predicting the categorical dependent variable using a given set of independent variables.</a:t>
            </a:r>
          </a:p>
          <a:p>
            <a:pPr>
              <a:lnSpc>
                <a:spcPts val="4019"/>
              </a:lnSpc>
            </a:pPr>
          </a:p>
          <a:p>
            <a:pPr>
              <a:lnSpc>
                <a:spcPts val="4019"/>
              </a:lnSpc>
            </a:pPr>
          </a:p>
        </p:txBody>
      </p:sp>
      <p:sp>
        <p:nvSpPr>
          <p:cNvPr name="TextBox 5" id="5"/>
          <p:cNvSpPr txBox="true"/>
          <p:nvPr/>
        </p:nvSpPr>
        <p:spPr>
          <a:xfrm rot="0">
            <a:off x="593193" y="8031272"/>
            <a:ext cx="16402389" cy="2292131"/>
          </a:xfrm>
          <a:prstGeom prst="rect">
            <a:avLst/>
          </a:prstGeom>
        </p:spPr>
        <p:txBody>
          <a:bodyPr anchor="t" rtlCol="false" tIns="0" lIns="0" bIns="0" rIns="0">
            <a:spAutoFit/>
          </a:bodyPr>
          <a:lstStyle/>
          <a:p>
            <a:pPr>
              <a:lnSpc>
                <a:spcPts val="4381"/>
              </a:lnSpc>
            </a:pPr>
            <a:r>
              <a:rPr lang="en-US" sz="3129">
                <a:solidFill>
                  <a:srgbClr val="000000"/>
                </a:solidFill>
                <a:latin typeface="Muller"/>
              </a:rPr>
              <a:t>Findings: We fit our model, this mode showed that the precision  and accuracy is very high, but the data set is imbalance making</a:t>
            </a:r>
            <a:r>
              <a:rPr lang="en-US" sz="3129">
                <a:solidFill>
                  <a:srgbClr val="000000"/>
                </a:solidFill>
                <a:latin typeface="Muller Bold"/>
              </a:rPr>
              <a:t> this model bias.</a:t>
            </a:r>
          </a:p>
          <a:p>
            <a:pPr>
              <a:lnSpc>
                <a:spcPts val="4381"/>
              </a:lnSpc>
            </a:pPr>
          </a:p>
          <a:p>
            <a:pPr>
              <a:lnSpc>
                <a:spcPts val="4381"/>
              </a:lnSpc>
            </a:pPr>
          </a:p>
        </p:txBody>
      </p:sp>
      <p:sp>
        <p:nvSpPr>
          <p:cNvPr name="TextBox 6" id="6"/>
          <p:cNvSpPr txBox="true"/>
          <p:nvPr/>
        </p:nvSpPr>
        <p:spPr>
          <a:xfrm rot="0">
            <a:off x="109155" y="9512733"/>
            <a:ext cx="14666500" cy="659994"/>
          </a:xfrm>
          <a:prstGeom prst="rect">
            <a:avLst/>
          </a:prstGeom>
        </p:spPr>
        <p:txBody>
          <a:bodyPr anchor="t" rtlCol="false" tIns="0" lIns="0" bIns="0" rIns="0">
            <a:spAutoFit/>
          </a:bodyPr>
          <a:lstStyle/>
          <a:p>
            <a:pPr algn="just">
              <a:lnSpc>
                <a:spcPts val="2493"/>
              </a:lnSpc>
              <a:spcBef>
                <a:spcPct val="0"/>
              </a:spcBef>
            </a:pPr>
            <a:r>
              <a:rPr lang="en-US" sz="1781" u="sng">
                <a:solidFill>
                  <a:srgbClr val="000000"/>
                </a:solidFill>
                <a:latin typeface="Muller Bold"/>
              </a:rPr>
              <a:t>https://www.javatpoint.com/logistic-regression-in-machine-learning#:~:text=Logistic%20regression%20is%20one%20of,of%20a%20categorical%20dependent%20variable.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95985" y="1595566"/>
            <a:ext cx="6950917" cy="5109997"/>
          </a:xfrm>
          <a:prstGeom prst="rect">
            <a:avLst/>
          </a:prstGeom>
        </p:spPr>
      </p:pic>
      <p:sp>
        <p:nvSpPr>
          <p:cNvPr name="TextBox 3" id="3"/>
          <p:cNvSpPr txBox="true"/>
          <p:nvPr/>
        </p:nvSpPr>
        <p:spPr>
          <a:xfrm rot="0">
            <a:off x="679681" y="334097"/>
            <a:ext cx="16163581" cy="694603"/>
          </a:xfrm>
          <a:prstGeom prst="rect">
            <a:avLst/>
          </a:prstGeom>
        </p:spPr>
        <p:txBody>
          <a:bodyPr anchor="t" rtlCol="false" tIns="0" lIns="0" bIns="0" rIns="0">
            <a:spAutoFit/>
          </a:bodyPr>
          <a:lstStyle/>
          <a:p>
            <a:pPr>
              <a:lnSpc>
                <a:spcPts val="4810"/>
              </a:lnSpc>
              <a:spcBef>
                <a:spcPct val="0"/>
              </a:spcBef>
            </a:pPr>
            <a:r>
              <a:rPr lang="en-US" sz="3435">
                <a:solidFill>
                  <a:srgbClr val="000000"/>
                </a:solidFill>
                <a:latin typeface="Muller Bold"/>
              </a:rPr>
              <a:t>Second Machine Model: KNeighboursClassifier using Imbalanced Dataset.</a:t>
            </a:r>
          </a:p>
        </p:txBody>
      </p:sp>
      <p:sp>
        <p:nvSpPr>
          <p:cNvPr name="TextBox 4" id="4"/>
          <p:cNvSpPr txBox="true"/>
          <p:nvPr/>
        </p:nvSpPr>
        <p:spPr>
          <a:xfrm rot="0">
            <a:off x="9015412" y="2345541"/>
            <a:ext cx="7298518" cy="2797959"/>
          </a:xfrm>
          <a:prstGeom prst="rect">
            <a:avLst/>
          </a:prstGeom>
        </p:spPr>
        <p:txBody>
          <a:bodyPr anchor="t" rtlCol="false" tIns="0" lIns="0" bIns="0" rIns="0">
            <a:spAutoFit/>
          </a:bodyPr>
          <a:lstStyle/>
          <a:p>
            <a:pPr>
              <a:lnSpc>
                <a:spcPts val="3651"/>
              </a:lnSpc>
            </a:pPr>
            <a:r>
              <a:rPr lang="en-US" sz="2340" spc="304">
                <a:solidFill>
                  <a:srgbClr val="000000"/>
                </a:solidFill>
                <a:latin typeface="Muller"/>
              </a:rPr>
              <a:t>The KNN algorithm assumes that similar things exist in close proximity. In other words, similar things are near to each other.</a:t>
            </a:r>
          </a:p>
          <a:p>
            <a:pPr>
              <a:lnSpc>
                <a:spcPts val="3651"/>
              </a:lnSpc>
            </a:pPr>
          </a:p>
          <a:p>
            <a:pPr>
              <a:lnSpc>
                <a:spcPts val="3651"/>
              </a:lnSpc>
            </a:pPr>
          </a:p>
        </p:txBody>
      </p:sp>
      <p:sp>
        <p:nvSpPr>
          <p:cNvPr name="TextBox 5" id="5"/>
          <p:cNvSpPr txBox="true"/>
          <p:nvPr/>
        </p:nvSpPr>
        <p:spPr>
          <a:xfrm rot="0">
            <a:off x="440874" y="6672906"/>
            <a:ext cx="16402389" cy="2292131"/>
          </a:xfrm>
          <a:prstGeom prst="rect">
            <a:avLst/>
          </a:prstGeom>
        </p:spPr>
        <p:txBody>
          <a:bodyPr anchor="t" rtlCol="false" tIns="0" lIns="0" bIns="0" rIns="0">
            <a:spAutoFit/>
          </a:bodyPr>
          <a:lstStyle/>
          <a:p>
            <a:pPr>
              <a:lnSpc>
                <a:spcPts val="4381"/>
              </a:lnSpc>
            </a:pPr>
            <a:r>
              <a:rPr lang="en-US" sz="3129">
                <a:solidFill>
                  <a:srgbClr val="000000"/>
                </a:solidFill>
                <a:latin typeface="Muller"/>
              </a:rPr>
              <a:t>Findings:  Same like Logistic regression model our KNeighboursClassifier model precision  and accuracy </a:t>
            </a:r>
            <a:r>
              <a:rPr lang="en-US" sz="3129">
                <a:solidFill>
                  <a:srgbClr val="000000"/>
                </a:solidFill>
                <a:latin typeface="Muller Bold"/>
              </a:rPr>
              <a:t>is very high</a:t>
            </a:r>
            <a:r>
              <a:rPr lang="en-US" sz="3129">
                <a:solidFill>
                  <a:srgbClr val="000000"/>
                </a:solidFill>
                <a:latin typeface="Muller"/>
              </a:rPr>
              <a:t>, but we can see</a:t>
            </a:r>
            <a:r>
              <a:rPr lang="en-US" sz="3129">
                <a:solidFill>
                  <a:srgbClr val="000000"/>
                </a:solidFill>
                <a:latin typeface="Muller Bold"/>
              </a:rPr>
              <a:t> it didn't pick up any fraudulent transaction </a:t>
            </a:r>
            <a:r>
              <a:rPr lang="en-US" sz="3129">
                <a:solidFill>
                  <a:srgbClr val="000000"/>
                </a:solidFill>
                <a:latin typeface="Muller"/>
              </a:rPr>
              <a:t>due to the nature of </a:t>
            </a:r>
            <a:r>
              <a:rPr lang="en-US" sz="3129">
                <a:solidFill>
                  <a:srgbClr val="000000"/>
                </a:solidFill>
                <a:latin typeface="Muller Bold"/>
              </a:rPr>
              <a:t>KNeighbour classifier also due to our imbalance data frame</a:t>
            </a:r>
            <a:r>
              <a:rPr lang="en-US" sz="3129">
                <a:solidFill>
                  <a:srgbClr val="000000"/>
                </a:solidFill>
                <a:latin typeface="Muller"/>
              </a:rPr>
              <a:t> making this model ineffective to fulfill our target. </a:t>
            </a:r>
          </a:p>
        </p:txBody>
      </p:sp>
      <p:sp>
        <p:nvSpPr>
          <p:cNvPr name="TextBox 6" id="6"/>
          <p:cNvSpPr txBox="true"/>
          <p:nvPr/>
        </p:nvSpPr>
        <p:spPr>
          <a:xfrm rot="0">
            <a:off x="257177" y="9228609"/>
            <a:ext cx="17835223" cy="634862"/>
          </a:xfrm>
          <a:prstGeom prst="rect">
            <a:avLst/>
          </a:prstGeom>
        </p:spPr>
        <p:txBody>
          <a:bodyPr anchor="t" rtlCol="false" tIns="0" lIns="0" bIns="0" rIns="0">
            <a:spAutoFit/>
          </a:bodyPr>
          <a:lstStyle/>
          <a:p>
            <a:pPr>
              <a:lnSpc>
                <a:spcPts val="4381"/>
              </a:lnSpc>
            </a:pPr>
            <a:r>
              <a:rPr lang="en-US" sz="3129" u="sng">
                <a:solidFill>
                  <a:srgbClr val="000000"/>
                </a:solidFill>
                <a:latin typeface="Muller"/>
              </a:rPr>
              <a:t>https://scikit-learn.org/stable/modules/generated/sklearn.neighbors.KNeighborsClassifier.html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784156" y="2216202"/>
            <a:ext cx="8629646" cy="5703070"/>
          </a:xfrm>
          <a:prstGeom prst="rect">
            <a:avLst/>
          </a:prstGeom>
        </p:spPr>
      </p:pic>
      <p:sp>
        <p:nvSpPr>
          <p:cNvPr name="TextBox 3" id="3"/>
          <p:cNvSpPr txBox="true"/>
          <p:nvPr/>
        </p:nvSpPr>
        <p:spPr>
          <a:xfrm rot="0">
            <a:off x="514354" y="49999"/>
            <a:ext cx="17773646" cy="2166203"/>
          </a:xfrm>
          <a:prstGeom prst="rect">
            <a:avLst/>
          </a:prstGeom>
        </p:spPr>
        <p:txBody>
          <a:bodyPr anchor="t" rtlCol="false" tIns="0" lIns="0" bIns="0" rIns="0">
            <a:spAutoFit/>
          </a:bodyPr>
          <a:lstStyle/>
          <a:p>
            <a:pPr>
              <a:lnSpc>
                <a:spcPts val="7979"/>
              </a:lnSpc>
              <a:spcBef>
                <a:spcPct val="0"/>
              </a:spcBef>
            </a:pPr>
            <a:r>
              <a:rPr lang="en-US" sz="5699">
                <a:solidFill>
                  <a:srgbClr val="000000"/>
                </a:solidFill>
                <a:latin typeface="Muller Bold"/>
              </a:rPr>
              <a:t>Third </a:t>
            </a:r>
            <a:r>
              <a:rPr lang="en-US" sz="5699">
                <a:solidFill>
                  <a:srgbClr val="000000"/>
                </a:solidFill>
                <a:latin typeface="Muller Bold"/>
              </a:rPr>
              <a:t>Machine Model: LGBMClassifier using Imbalanced Dataset.</a:t>
            </a:r>
          </a:p>
        </p:txBody>
      </p:sp>
      <p:sp>
        <p:nvSpPr>
          <p:cNvPr name="TextBox 4" id="4"/>
          <p:cNvSpPr txBox="true"/>
          <p:nvPr/>
        </p:nvSpPr>
        <p:spPr>
          <a:xfrm rot="0">
            <a:off x="182250" y="9396944"/>
            <a:ext cx="19879647" cy="541032"/>
          </a:xfrm>
          <a:prstGeom prst="rect">
            <a:avLst/>
          </a:prstGeom>
        </p:spPr>
        <p:txBody>
          <a:bodyPr anchor="t" rtlCol="false" tIns="0" lIns="0" bIns="0" rIns="0">
            <a:spAutoFit/>
          </a:bodyPr>
          <a:lstStyle/>
          <a:p>
            <a:pPr>
              <a:lnSpc>
                <a:spcPts val="3779"/>
              </a:lnSpc>
              <a:spcBef>
                <a:spcPct val="0"/>
              </a:spcBef>
            </a:pPr>
            <a:r>
              <a:rPr lang="en-US" sz="2699" u="sng">
                <a:solidFill>
                  <a:srgbClr val="000000"/>
                </a:solidFill>
                <a:latin typeface="Muller Bold"/>
              </a:rPr>
              <a:t>https://www.kaggle.com/code/prashant111/lightgbm-classifier-in-python/notebook</a:t>
            </a:r>
          </a:p>
        </p:txBody>
      </p:sp>
      <p:sp>
        <p:nvSpPr>
          <p:cNvPr name="TextBox 5" id="5"/>
          <p:cNvSpPr txBox="true"/>
          <p:nvPr/>
        </p:nvSpPr>
        <p:spPr>
          <a:xfrm rot="0">
            <a:off x="365947" y="8071015"/>
            <a:ext cx="16402389" cy="1187285"/>
          </a:xfrm>
          <a:prstGeom prst="rect">
            <a:avLst/>
          </a:prstGeom>
        </p:spPr>
        <p:txBody>
          <a:bodyPr anchor="t" rtlCol="false" tIns="0" lIns="0" bIns="0" rIns="0">
            <a:spAutoFit/>
          </a:bodyPr>
          <a:lstStyle/>
          <a:p>
            <a:pPr>
              <a:lnSpc>
                <a:spcPts val="4381"/>
              </a:lnSpc>
            </a:pPr>
            <a:r>
              <a:rPr lang="en-US" sz="3129">
                <a:solidFill>
                  <a:srgbClr val="000000"/>
                </a:solidFill>
                <a:latin typeface="Muller"/>
              </a:rPr>
              <a:t>Findings:  Same like Logistic regression model and  KNeighboursClassifier model precision  and</a:t>
            </a:r>
            <a:r>
              <a:rPr lang="en-US" sz="3129">
                <a:solidFill>
                  <a:srgbClr val="000000"/>
                </a:solidFill>
                <a:latin typeface="Muller Bold"/>
              </a:rPr>
              <a:t> accuracy is very high</a:t>
            </a:r>
            <a:r>
              <a:rPr lang="en-US" sz="3129">
                <a:solidFill>
                  <a:srgbClr val="000000"/>
                </a:solidFill>
                <a:latin typeface="Muller"/>
              </a:rPr>
              <a:t>, but due to imbalance data set making this</a:t>
            </a:r>
            <a:r>
              <a:rPr lang="en-US" sz="3129">
                <a:solidFill>
                  <a:srgbClr val="000000"/>
                </a:solidFill>
                <a:latin typeface="Muller Bold"/>
              </a:rPr>
              <a:t> a bias model</a:t>
            </a:r>
            <a:r>
              <a:rPr lang="en-US" sz="3129">
                <a:solidFill>
                  <a:srgbClr val="000000"/>
                </a:solidFill>
                <a:latin typeface="Muller"/>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30766" y="3223072"/>
            <a:ext cx="6919449" cy="24024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906689" y="2757741"/>
            <a:ext cx="7242393" cy="2867793"/>
          </a:xfrm>
          <a:prstGeom prst="rect">
            <a:avLst/>
          </a:prstGeom>
        </p:spPr>
      </p:pic>
      <p:sp>
        <p:nvSpPr>
          <p:cNvPr name="TextBox 4" id="4"/>
          <p:cNvSpPr txBox="true"/>
          <p:nvPr/>
        </p:nvSpPr>
        <p:spPr>
          <a:xfrm rot="0">
            <a:off x="514354" y="49999"/>
            <a:ext cx="17773646" cy="2166203"/>
          </a:xfrm>
          <a:prstGeom prst="rect">
            <a:avLst/>
          </a:prstGeom>
        </p:spPr>
        <p:txBody>
          <a:bodyPr anchor="t" rtlCol="false" tIns="0" lIns="0" bIns="0" rIns="0">
            <a:spAutoFit/>
          </a:bodyPr>
          <a:lstStyle/>
          <a:p>
            <a:pPr>
              <a:lnSpc>
                <a:spcPts val="7979"/>
              </a:lnSpc>
              <a:spcBef>
                <a:spcPct val="0"/>
              </a:spcBef>
            </a:pPr>
            <a:r>
              <a:rPr lang="en-US" sz="5699">
                <a:solidFill>
                  <a:srgbClr val="000000"/>
                </a:solidFill>
                <a:latin typeface="Muller Bold"/>
              </a:rPr>
              <a:t>Third </a:t>
            </a:r>
            <a:r>
              <a:rPr lang="en-US" sz="5699">
                <a:solidFill>
                  <a:srgbClr val="000000"/>
                </a:solidFill>
                <a:latin typeface="Muller Bold"/>
              </a:rPr>
              <a:t>Machine Model: LGBMClassifier using Imbalanced Dataset.</a:t>
            </a:r>
          </a:p>
        </p:txBody>
      </p:sp>
      <p:sp>
        <p:nvSpPr>
          <p:cNvPr name="TextBox 5" id="5"/>
          <p:cNvSpPr txBox="true"/>
          <p:nvPr/>
        </p:nvSpPr>
        <p:spPr>
          <a:xfrm rot="0">
            <a:off x="349027" y="8827050"/>
            <a:ext cx="19879647" cy="1017282"/>
          </a:xfrm>
          <a:prstGeom prst="rect">
            <a:avLst/>
          </a:prstGeom>
        </p:spPr>
        <p:txBody>
          <a:bodyPr anchor="t" rtlCol="false" tIns="0" lIns="0" bIns="0" rIns="0">
            <a:spAutoFit/>
          </a:bodyPr>
          <a:lstStyle/>
          <a:p>
            <a:pPr>
              <a:lnSpc>
                <a:spcPts val="3779"/>
              </a:lnSpc>
              <a:spcBef>
                <a:spcPct val="0"/>
              </a:spcBef>
            </a:pPr>
            <a:r>
              <a:rPr lang="en-US" sz="2699" u="sng">
                <a:solidFill>
                  <a:srgbClr val="000000"/>
                </a:solidFill>
                <a:latin typeface="Muller Bold"/>
              </a:rPr>
              <a:t>https://www.kaggle.com/code/prashant111/lightgbm-classifier-in-python/notebook</a:t>
            </a:r>
          </a:p>
          <a:p>
            <a:pPr>
              <a:lnSpc>
                <a:spcPts val="3779"/>
              </a:lnSpc>
              <a:spcBef>
                <a:spcPct val="0"/>
              </a:spcBef>
            </a:pPr>
            <a:r>
              <a:rPr lang="en-US" sz="2699" u="sng">
                <a:solidFill>
                  <a:srgbClr val="000000"/>
                </a:solidFill>
                <a:latin typeface="Muller Bold"/>
              </a:rPr>
              <a:t>https://www.kaggle.com/general/264327</a:t>
            </a:r>
          </a:p>
        </p:txBody>
      </p:sp>
      <p:sp>
        <p:nvSpPr>
          <p:cNvPr name="TextBox 6" id="6"/>
          <p:cNvSpPr txBox="true"/>
          <p:nvPr/>
        </p:nvSpPr>
        <p:spPr>
          <a:xfrm rot="0">
            <a:off x="674623" y="5969066"/>
            <a:ext cx="16584677" cy="1981684"/>
          </a:xfrm>
          <a:prstGeom prst="rect">
            <a:avLst/>
          </a:prstGeom>
        </p:spPr>
        <p:txBody>
          <a:bodyPr anchor="t" rtlCol="false" tIns="0" lIns="0" bIns="0" rIns="0">
            <a:spAutoFit/>
          </a:bodyPr>
          <a:lstStyle/>
          <a:p>
            <a:pPr algn="just">
              <a:lnSpc>
                <a:spcPts val="2571"/>
              </a:lnSpc>
              <a:spcBef>
                <a:spcPct val="0"/>
              </a:spcBef>
            </a:pPr>
            <a:r>
              <a:rPr lang="en-US" sz="1836">
                <a:solidFill>
                  <a:srgbClr val="000000"/>
                </a:solidFill>
                <a:latin typeface="Muller Bold"/>
              </a:rPr>
              <a:t>LightGBM is a gradient boosting framework that uses tree based learning algorithm. the model grows tree vertically while other tree based learning algorithms grow trees horizontally. It means that LightGBM grows tree leaf-wise while other algorithms grow level-wise. It will choose the leaf with max delta loss to grow. When growing the same leaf, leaf-wise algorithm can reduce more loss than a level-wise algorithm.</a:t>
            </a:r>
          </a:p>
          <a:p>
            <a:pPr algn="just">
              <a:lnSpc>
                <a:spcPts val="2571"/>
              </a:lnSpc>
              <a:spcBef>
                <a:spcPct val="0"/>
              </a:spcBef>
            </a:pPr>
          </a:p>
          <a:p>
            <a:pPr algn="just">
              <a:lnSpc>
                <a:spcPts val="2571"/>
              </a:lnSpc>
              <a:spcBef>
                <a:spcPct val="0"/>
              </a:spcBef>
            </a:pPr>
            <a:r>
              <a:rPr lang="en-US" sz="1836">
                <a:solidFill>
                  <a:srgbClr val="000000"/>
                </a:solidFill>
                <a:latin typeface="Muller Bold"/>
              </a:rPr>
              <a:t>Gradient boosting is a type of machine learning boosting. It relies on the intuition that the best possible next model, when combined with previous models, minimizes the overall prediction error. The key idea is to set the target outcomes for this next model in order to minimize the error.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17126" y="1601030"/>
            <a:ext cx="9191040" cy="566168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510157" y="230071"/>
            <a:ext cx="1031504" cy="137095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824213" y="230071"/>
            <a:ext cx="4463787" cy="4114800"/>
          </a:xfrm>
          <a:prstGeom prst="rect">
            <a:avLst/>
          </a:prstGeom>
        </p:spPr>
      </p:pic>
      <p:sp>
        <p:nvSpPr>
          <p:cNvPr name="TextBox 5" id="5"/>
          <p:cNvSpPr txBox="true"/>
          <p:nvPr/>
        </p:nvSpPr>
        <p:spPr>
          <a:xfrm rot="0">
            <a:off x="817126" y="-169979"/>
            <a:ext cx="7328161" cy="1616307"/>
          </a:xfrm>
          <a:prstGeom prst="rect">
            <a:avLst/>
          </a:prstGeom>
        </p:spPr>
        <p:txBody>
          <a:bodyPr anchor="t" rtlCol="false" tIns="0" lIns="0" bIns="0" rIns="0">
            <a:spAutoFit/>
          </a:bodyPr>
          <a:lstStyle/>
          <a:p>
            <a:pPr algn="ctr">
              <a:lnSpc>
                <a:spcPts val="11182"/>
              </a:lnSpc>
              <a:spcBef>
                <a:spcPct val="0"/>
              </a:spcBef>
            </a:pPr>
            <a:r>
              <a:rPr lang="en-US" sz="7987">
                <a:solidFill>
                  <a:srgbClr val="000000"/>
                </a:solidFill>
                <a:latin typeface="Muller Bold"/>
              </a:rPr>
              <a:t>Balance is Key!!</a:t>
            </a:r>
          </a:p>
        </p:txBody>
      </p:sp>
      <p:sp>
        <p:nvSpPr>
          <p:cNvPr name="TextBox 6" id="6"/>
          <p:cNvSpPr txBox="true"/>
          <p:nvPr/>
        </p:nvSpPr>
        <p:spPr>
          <a:xfrm rot="0">
            <a:off x="-929069" y="7092832"/>
            <a:ext cx="18607137" cy="3035451"/>
          </a:xfrm>
          <a:prstGeom prst="rect">
            <a:avLst/>
          </a:prstGeom>
        </p:spPr>
        <p:txBody>
          <a:bodyPr anchor="t" rtlCol="false" tIns="0" lIns="0" bIns="0" rIns="0">
            <a:spAutoFit/>
          </a:bodyPr>
          <a:lstStyle/>
          <a:p>
            <a:pPr algn="ctr">
              <a:lnSpc>
                <a:spcPts val="11182"/>
              </a:lnSpc>
              <a:spcBef>
                <a:spcPct val="0"/>
              </a:spcBef>
            </a:pPr>
            <a:r>
              <a:rPr lang="en-US" sz="7987">
                <a:solidFill>
                  <a:srgbClr val="000000"/>
                </a:solidFill>
                <a:latin typeface="Muller Bold"/>
              </a:rPr>
              <a:t>Handling the imbalance data by applying random under-sampling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10518" y="1852486"/>
            <a:ext cx="9521001" cy="5725344"/>
          </a:xfrm>
          <a:prstGeom prst="rect">
            <a:avLst/>
          </a:prstGeom>
        </p:spPr>
      </p:pic>
      <p:sp>
        <p:nvSpPr>
          <p:cNvPr name="TextBox 3" id="3"/>
          <p:cNvSpPr txBox="true"/>
          <p:nvPr/>
        </p:nvSpPr>
        <p:spPr>
          <a:xfrm rot="0">
            <a:off x="1045121" y="229378"/>
            <a:ext cx="14252148" cy="1623109"/>
          </a:xfrm>
          <a:prstGeom prst="rect">
            <a:avLst/>
          </a:prstGeom>
        </p:spPr>
        <p:txBody>
          <a:bodyPr anchor="t" rtlCol="false" tIns="0" lIns="0" bIns="0" rIns="0">
            <a:spAutoFit/>
          </a:bodyPr>
          <a:lstStyle/>
          <a:p>
            <a:pPr algn="l">
              <a:lnSpc>
                <a:spcPts val="6039"/>
              </a:lnSpc>
              <a:spcBef>
                <a:spcPct val="0"/>
              </a:spcBef>
            </a:pPr>
            <a:r>
              <a:rPr lang="en-US" sz="4314">
                <a:solidFill>
                  <a:srgbClr val="000000"/>
                </a:solidFill>
                <a:latin typeface="Muller Bold"/>
              </a:rPr>
              <a:t>Fitting the Balance data into </a:t>
            </a:r>
            <a:r>
              <a:rPr lang="en-US" sz="4314">
                <a:solidFill>
                  <a:srgbClr val="000000"/>
                </a:solidFill>
                <a:latin typeface="Muller Bold"/>
              </a:rPr>
              <a:t>Logistics Regression Model.</a:t>
            </a:r>
          </a:p>
        </p:txBody>
      </p:sp>
      <p:sp>
        <p:nvSpPr>
          <p:cNvPr name="TextBox 4" id="4"/>
          <p:cNvSpPr txBox="true"/>
          <p:nvPr/>
        </p:nvSpPr>
        <p:spPr>
          <a:xfrm rot="0">
            <a:off x="538084" y="7740548"/>
            <a:ext cx="15266220" cy="3154508"/>
          </a:xfrm>
          <a:prstGeom prst="rect">
            <a:avLst/>
          </a:prstGeom>
        </p:spPr>
        <p:txBody>
          <a:bodyPr anchor="t" rtlCol="false" tIns="0" lIns="0" bIns="0" rIns="0">
            <a:spAutoFit/>
          </a:bodyPr>
          <a:lstStyle/>
          <a:p>
            <a:pPr>
              <a:lnSpc>
                <a:spcPts val="4077"/>
              </a:lnSpc>
            </a:pPr>
            <a:r>
              <a:rPr lang="en-US" sz="2912">
                <a:solidFill>
                  <a:srgbClr val="000000"/>
                </a:solidFill>
                <a:latin typeface="Muller"/>
              </a:rPr>
              <a:t>Findings: 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0.42(42%) to 0.64(64%) </a:t>
            </a:r>
            <a:r>
              <a:rPr lang="en-US" sz="2912">
                <a:solidFill>
                  <a:srgbClr val="000000"/>
                </a:solidFill>
                <a:latin typeface="Muller"/>
              </a:rPr>
              <a:t>which is our main goal of developing this Machine Learning .</a:t>
            </a:r>
          </a:p>
          <a:p>
            <a:pPr>
              <a:lnSpc>
                <a:spcPts val="4077"/>
              </a:lnSpc>
            </a:pPr>
          </a:p>
          <a:p>
            <a:pPr>
              <a:lnSpc>
                <a:spcPts val="4077"/>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29" t="0" r="46378" b="0"/>
          <a:stretch>
            <a:fillRect/>
          </a:stretch>
        </p:blipFill>
        <p:spPr>
          <a:xfrm flipH="false" flipV="false" rot="0">
            <a:off x="2936454" y="1028700"/>
            <a:ext cx="9807631" cy="6290478"/>
          </a:xfrm>
          <a:prstGeom prst="rect">
            <a:avLst/>
          </a:prstGeom>
        </p:spPr>
      </p:pic>
      <p:sp>
        <p:nvSpPr>
          <p:cNvPr name="TextBox 3" id="3"/>
          <p:cNvSpPr txBox="true"/>
          <p:nvPr/>
        </p:nvSpPr>
        <p:spPr>
          <a:xfrm rot="0">
            <a:off x="1564120" y="121814"/>
            <a:ext cx="15159760" cy="694603"/>
          </a:xfrm>
          <a:prstGeom prst="rect">
            <a:avLst/>
          </a:prstGeom>
        </p:spPr>
        <p:txBody>
          <a:bodyPr anchor="t" rtlCol="false" tIns="0" lIns="0" bIns="0" rIns="0">
            <a:spAutoFit/>
          </a:bodyPr>
          <a:lstStyle/>
          <a:p>
            <a:pPr>
              <a:lnSpc>
                <a:spcPts val="4810"/>
              </a:lnSpc>
              <a:spcBef>
                <a:spcPct val="0"/>
              </a:spcBef>
            </a:pPr>
            <a:r>
              <a:rPr lang="en-US" sz="3435">
                <a:solidFill>
                  <a:srgbClr val="000000"/>
                </a:solidFill>
                <a:latin typeface="Muller Bold"/>
              </a:rPr>
              <a:t>Second Machine Model: KNeighboursClassifier Balanced Dataset.</a:t>
            </a:r>
          </a:p>
        </p:txBody>
      </p:sp>
      <p:sp>
        <p:nvSpPr>
          <p:cNvPr name="TextBox 4" id="4"/>
          <p:cNvSpPr txBox="true"/>
          <p:nvPr/>
        </p:nvSpPr>
        <p:spPr>
          <a:xfrm rot="0">
            <a:off x="716421" y="7884657"/>
            <a:ext cx="15266220" cy="2639682"/>
          </a:xfrm>
          <a:prstGeom prst="rect">
            <a:avLst/>
          </a:prstGeom>
        </p:spPr>
        <p:txBody>
          <a:bodyPr anchor="t" rtlCol="false" tIns="0" lIns="0" bIns="0" rIns="0">
            <a:spAutoFit/>
          </a:bodyPr>
          <a:lstStyle/>
          <a:p>
            <a:pPr>
              <a:lnSpc>
                <a:spcPts val="4077"/>
              </a:lnSpc>
            </a:pPr>
            <a:r>
              <a:rPr lang="en-US" sz="2912">
                <a:solidFill>
                  <a:srgbClr val="000000"/>
                </a:solidFill>
                <a:latin typeface="Muller"/>
              </a:rPr>
              <a:t>Findings: </a:t>
            </a:r>
          </a:p>
          <a:p>
            <a:pPr>
              <a:lnSpc>
                <a:spcPts val="4077"/>
              </a:lnSpc>
            </a:pPr>
            <a:r>
              <a:rPr lang="en-US" sz="2912">
                <a:solidFill>
                  <a:srgbClr val="000000"/>
                </a:solidFill>
                <a:latin typeface="Muller"/>
              </a:rPr>
              <a:t>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0%(0%) to 0.57(57%) </a:t>
            </a:r>
            <a:r>
              <a:rPr lang="en-US" sz="2912">
                <a:solidFill>
                  <a:srgbClr val="000000"/>
                </a:solidFill>
                <a:latin typeface="Muller"/>
              </a:rPr>
              <a:t>which is our main goal of developing this Machine Learning .</a:t>
            </a:r>
          </a:p>
          <a:p>
            <a:pPr>
              <a:lnSpc>
                <a:spcPts val="4077"/>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41616" b="0"/>
          <a:stretch>
            <a:fillRect/>
          </a:stretch>
        </p:blipFill>
        <p:spPr>
          <a:xfrm flipH="false" flipV="false" rot="0">
            <a:off x="1891039" y="1203592"/>
            <a:ext cx="10793066" cy="6375394"/>
          </a:xfrm>
          <a:prstGeom prst="rect">
            <a:avLst/>
          </a:prstGeom>
        </p:spPr>
      </p:pic>
      <p:sp>
        <p:nvSpPr>
          <p:cNvPr name="TextBox 3" id="3"/>
          <p:cNvSpPr txBox="true"/>
          <p:nvPr/>
        </p:nvSpPr>
        <p:spPr>
          <a:xfrm rot="0">
            <a:off x="716421" y="-124893"/>
            <a:ext cx="17773646" cy="1153593"/>
          </a:xfrm>
          <a:prstGeom prst="rect">
            <a:avLst/>
          </a:prstGeom>
        </p:spPr>
        <p:txBody>
          <a:bodyPr anchor="t" rtlCol="false" tIns="0" lIns="0" bIns="0" rIns="0">
            <a:spAutoFit/>
          </a:bodyPr>
          <a:lstStyle/>
          <a:p>
            <a:pPr>
              <a:lnSpc>
                <a:spcPts val="7979"/>
              </a:lnSpc>
              <a:spcBef>
                <a:spcPct val="0"/>
              </a:spcBef>
            </a:pPr>
            <a:r>
              <a:rPr lang="en-US" sz="5699">
                <a:solidFill>
                  <a:srgbClr val="000000"/>
                </a:solidFill>
                <a:latin typeface="Muller Bold"/>
              </a:rPr>
              <a:t>Third </a:t>
            </a:r>
            <a:r>
              <a:rPr lang="en-US" sz="5699">
                <a:solidFill>
                  <a:srgbClr val="000000"/>
                </a:solidFill>
                <a:latin typeface="Muller Bold"/>
              </a:rPr>
              <a:t>Machine Model: LGBMClassifier </a:t>
            </a:r>
          </a:p>
        </p:txBody>
      </p:sp>
      <p:sp>
        <p:nvSpPr>
          <p:cNvPr name="TextBox 4" id="4"/>
          <p:cNvSpPr txBox="true"/>
          <p:nvPr/>
        </p:nvSpPr>
        <p:spPr>
          <a:xfrm rot="0">
            <a:off x="495985" y="7647318"/>
            <a:ext cx="15266220" cy="2639193"/>
          </a:xfrm>
          <a:prstGeom prst="rect">
            <a:avLst/>
          </a:prstGeom>
        </p:spPr>
        <p:txBody>
          <a:bodyPr anchor="t" rtlCol="false" tIns="0" lIns="0" bIns="0" rIns="0">
            <a:spAutoFit/>
          </a:bodyPr>
          <a:lstStyle/>
          <a:p>
            <a:pPr>
              <a:lnSpc>
                <a:spcPts val="4077"/>
              </a:lnSpc>
            </a:pPr>
            <a:r>
              <a:rPr lang="en-US" sz="2912">
                <a:solidFill>
                  <a:srgbClr val="000000"/>
                </a:solidFill>
                <a:latin typeface="Muller"/>
              </a:rPr>
              <a:t>Findings: </a:t>
            </a:r>
          </a:p>
          <a:p>
            <a:pPr>
              <a:lnSpc>
                <a:spcPts val="4077"/>
              </a:lnSpc>
            </a:pPr>
            <a:r>
              <a:rPr lang="en-US" sz="2912">
                <a:solidFill>
                  <a:srgbClr val="000000"/>
                </a:solidFill>
                <a:latin typeface="Muller"/>
              </a:rPr>
              <a:t>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an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0.43%(43%) to 0.66(66%) </a:t>
            </a:r>
            <a:r>
              <a:rPr lang="en-US" sz="2912">
                <a:solidFill>
                  <a:srgbClr val="000000"/>
                </a:solidFill>
                <a:latin typeface="Muller"/>
              </a:rPr>
              <a:t>which is our main goal of developing this Machine Learning.</a:t>
            </a:r>
          </a:p>
          <a:p>
            <a:pPr>
              <a:lnSpc>
                <a:spcPts val="4077"/>
              </a:lnSpc>
            </a:pP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56142" y="564698"/>
            <a:ext cx="17975716" cy="8120007"/>
          </a:xfrm>
          <a:prstGeom prst="rect">
            <a:avLst/>
          </a:prstGeom>
        </p:spPr>
        <p:txBody>
          <a:bodyPr anchor="t" rtlCol="false" tIns="0" lIns="0" bIns="0" rIns="0">
            <a:spAutoFit/>
          </a:bodyPr>
          <a:lstStyle/>
          <a:p>
            <a:pPr algn="just">
              <a:lnSpc>
                <a:spcPts val="3892"/>
              </a:lnSpc>
            </a:pPr>
            <a:r>
              <a:rPr lang="en-US" sz="2780">
                <a:solidFill>
                  <a:srgbClr val="399D4E"/>
                </a:solidFill>
                <a:latin typeface="Muller Bold"/>
              </a:rPr>
              <a:t>Performance measures for Imbalanced Classes metrics explain:</a:t>
            </a:r>
          </a:p>
          <a:p>
            <a:pPr algn="just">
              <a:lnSpc>
                <a:spcPts val="2311"/>
              </a:lnSpc>
            </a:pPr>
          </a:p>
          <a:p>
            <a:pPr algn="just" marL="600326" indent="-300163" lvl="1">
              <a:lnSpc>
                <a:spcPts val="3892"/>
              </a:lnSpc>
              <a:buFont typeface="Arial"/>
              <a:buChar char="•"/>
            </a:pPr>
            <a:r>
              <a:rPr lang="en-US" sz="2780">
                <a:solidFill>
                  <a:srgbClr val="399D4E"/>
                </a:solidFill>
                <a:latin typeface="Muller Bold"/>
              </a:rPr>
              <a:t>Specificity it is also known as True Negative Rate. It is the ratio of correctly predicted negative classes to the total actual negative classes. The formula for specificity is</a:t>
            </a:r>
          </a:p>
          <a:p>
            <a:pPr algn="just">
              <a:lnSpc>
                <a:spcPts val="3892"/>
              </a:lnSpc>
            </a:pPr>
          </a:p>
          <a:p>
            <a:pPr algn="just" marL="600326" indent="-300163" lvl="1">
              <a:lnSpc>
                <a:spcPts val="3892"/>
              </a:lnSpc>
              <a:buFont typeface="Arial"/>
              <a:buChar char="•"/>
            </a:pPr>
            <a:r>
              <a:rPr lang="en-US" sz="2780">
                <a:solidFill>
                  <a:srgbClr val="399D4E"/>
                </a:solidFill>
                <a:latin typeface="Muller Bold"/>
              </a:rPr>
              <a:t>The recall means "how many of this class you find over the whole number of element of this class"</a:t>
            </a:r>
          </a:p>
          <a:p>
            <a:pPr algn="just">
              <a:lnSpc>
                <a:spcPts val="3892"/>
              </a:lnSpc>
            </a:pPr>
          </a:p>
          <a:p>
            <a:pPr algn="just" marL="600326" indent="-300163" lvl="1">
              <a:lnSpc>
                <a:spcPts val="3892"/>
              </a:lnSpc>
              <a:buFont typeface="Arial"/>
              <a:buChar char="•"/>
            </a:pPr>
            <a:r>
              <a:rPr lang="en-US" sz="2780">
                <a:solidFill>
                  <a:srgbClr val="399D4E"/>
                </a:solidFill>
                <a:latin typeface="Muller Bold"/>
              </a:rPr>
              <a:t>The precision will be "how many are correctly classified among that class"</a:t>
            </a:r>
          </a:p>
          <a:p>
            <a:pPr algn="just">
              <a:lnSpc>
                <a:spcPts val="3892"/>
              </a:lnSpc>
            </a:pPr>
          </a:p>
          <a:p>
            <a:pPr algn="just" marL="600326" indent="-300163" lvl="1">
              <a:lnSpc>
                <a:spcPts val="3892"/>
              </a:lnSpc>
              <a:buFont typeface="Arial"/>
              <a:buChar char="•"/>
            </a:pPr>
            <a:r>
              <a:rPr lang="en-US" sz="2780">
                <a:solidFill>
                  <a:srgbClr val="399D4E"/>
                </a:solidFill>
                <a:latin typeface="Muller Bold"/>
              </a:rPr>
              <a:t>The f1-score is the harmonic mean between precision &amp; recall</a:t>
            </a:r>
          </a:p>
          <a:p>
            <a:pPr algn="just">
              <a:lnSpc>
                <a:spcPts val="3892"/>
              </a:lnSpc>
            </a:pPr>
          </a:p>
          <a:p>
            <a:pPr algn="just" marL="600326" indent="-300163" lvl="1">
              <a:lnSpc>
                <a:spcPts val="3892"/>
              </a:lnSpc>
              <a:buFont typeface="Arial"/>
              <a:buChar char="•"/>
            </a:pPr>
            <a:r>
              <a:rPr lang="en-US" sz="2780">
                <a:solidFill>
                  <a:srgbClr val="399D4E"/>
                </a:solidFill>
                <a:latin typeface="Muller Bold"/>
              </a:rPr>
              <a:t>The support is the number of occurence of the given class in your dataset </a:t>
            </a:r>
          </a:p>
          <a:p>
            <a:pPr algn="just">
              <a:lnSpc>
                <a:spcPts val="3892"/>
              </a:lnSpc>
            </a:pPr>
          </a:p>
          <a:p>
            <a:pPr algn="just" marL="600326" indent="-300163" lvl="1">
              <a:lnSpc>
                <a:spcPts val="3892"/>
              </a:lnSpc>
              <a:buFont typeface="Arial"/>
              <a:buChar char="•"/>
            </a:pPr>
            <a:r>
              <a:rPr lang="en-US" sz="2780">
                <a:solidFill>
                  <a:srgbClr val="399D4E"/>
                </a:solidFill>
                <a:latin typeface="Muller Bold"/>
              </a:rPr>
              <a:t>Iba is a new metric for measuring performance. First of all Dominance is calculated which is the difference of True Positive Rate and True Negative Rate. The formula is Dominance = Recall-Specificity</a:t>
            </a:r>
          </a:p>
          <a:p>
            <a:pPr algn="just">
              <a:lnSpc>
                <a:spcPts val="3892"/>
              </a:lnSpc>
            </a:pPr>
          </a:p>
          <a:p>
            <a:pPr algn="just" marL="600326" indent="-300163" lvl="1">
              <a:lnSpc>
                <a:spcPts val="3892"/>
              </a:lnSpc>
              <a:buFont typeface="Arial"/>
              <a:buChar char="•"/>
            </a:pPr>
            <a:r>
              <a:rPr lang="en-US" sz="2780">
                <a:solidFill>
                  <a:srgbClr val="399D4E"/>
                </a:solidFill>
                <a:latin typeface="Muller Bold"/>
              </a:rPr>
              <a:t>Geometric mean is the square root of the product of Recall and Specificity.</a:t>
            </a:r>
          </a:p>
        </p:txBody>
      </p:sp>
      <p:sp>
        <p:nvSpPr>
          <p:cNvPr name="TextBox 3" id="3"/>
          <p:cNvSpPr txBox="true"/>
          <p:nvPr/>
        </p:nvSpPr>
        <p:spPr>
          <a:xfrm rot="0">
            <a:off x="437130" y="9277365"/>
            <a:ext cx="13775937" cy="548444"/>
          </a:xfrm>
          <a:prstGeom prst="rect">
            <a:avLst/>
          </a:prstGeom>
        </p:spPr>
        <p:txBody>
          <a:bodyPr anchor="t" rtlCol="false" tIns="0" lIns="0" bIns="0" rIns="0">
            <a:spAutoFit/>
          </a:bodyPr>
          <a:lstStyle/>
          <a:p>
            <a:pPr algn="just">
              <a:lnSpc>
                <a:spcPts val="3892"/>
              </a:lnSpc>
            </a:pPr>
            <a:r>
              <a:rPr lang="en-US" sz="2780" u="sng">
                <a:solidFill>
                  <a:srgbClr val="399D4E"/>
                </a:solidFill>
                <a:latin typeface="Muller Bold"/>
              </a:rPr>
              <a:t>https://dev.to/amananandrai/performance-measures-for-imbalanced-classes-2ojj</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391209" y="2878928"/>
            <a:ext cx="17773646" cy="8872082"/>
          </a:xfrm>
          <a:prstGeom prst="rect">
            <a:avLst/>
          </a:prstGeom>
        </p:spPr>
        <p:txBody>
          <a:bodyPr anchor="t" rtlCol="false" tIns="0" lIns="0" bIns="0" rIns="0">
            <a:spAutoFit/>
          </a:bodyPr>
          <a:lstStyle/>
          <a:p>
            <a:pPr>
              <a:lnSpc>
                <a:spcPts val="5039"/>
              </a:lnSpc>
            </a:pPr>
            <a:r>
              <a:rPr lang="en-US" sz="3599">
                <a:solidFill>
                  <a:srgbClr val="000000"/>
                </a:solidFill>
                <a:latin typeface="Muller"/>
              </a:rPr>
              <a:t>Based On Our Analysis we choose</a:t>
            </a:r>
            <a:r>
              <a:rPr lang="en-US" sz="3599">
                <a:solidFill>
                  <a:srgbClr val="000000"/>
                </a:solidFill>
                <a:latin typeface="Muller Bold"/>
              </a:rPr>
              <a:t> LGBMClassifier</a:t>
            </a:r>
            <a:r>
              <a:rPr lang="en-US" sz="3599">
                <a:solidFill>
                  <a:srgbClr val="000000"/>
                </a:solidFill>
                <a:latin typeface="Muller"/>
              </a:rPr>
              <a:t> using data that has been balanced  as the best model for our Machine Learning.</a:t>
            </a:r>
          </a:p>
          <a:p>
            <a:pPr>
              <a:lnSpc>
                <a:spcPts val="5039"/>
              </a:lnSpc>
            </a:pPr>
          </a:p>
          <a:p>
            <a:pPr>
              <a:lnSpc>
                <a:spcPts val="5039"/>
              </a:lnSpc>
            </a:pPr>
            <a:r>
              <a:rPr lang="en-US" sz="3599">
                <a:solidFill>
                  <a:srgbClr val="000000"/>
                </a:solidFill>
                <a:latin typeface="Muller"/>
              </a:rPr>
              <a:t>Our findings is:</a:t>
            </a:r>
          </a:p>
          <a:p>
            <a:pPr marL="777238" indent="-388619" lvl="1">
              <a:lnSpc>
                <a:spcPts val="5039"/>
              </a:lnSpc>
              <a:buFont typeface="Arial"/>
              <a:buChar char="•"/>
            </a:pPr>
            <a:r>
              <a:rPr lang="en-US" sz="3599">
                <a:solidFill>
                  <a:srgbClr val="000000"/>
                </a:solidFill>
                <a:latin typeface="Muller"/>
              </a:rPr>
              <a:t>LGBMClassifier is ‘light’ because of its high speed. It can handle large data, requires low memory to run and focuses on accuracy of results. </a:t>
            </a:r>
          </a:p>
          <a:p>
            <a:pPr>
              <a:lnSpc>
                <a:spcPts val="5039"/>
              </a:lnSpc>
            </a:pPr>
          </a:p>
          <a:p>
            <a:pPr marL="777238" indent="-388619" lvl="1">
              <a:lnSpc>
                <a:spcPts val="5039"/>
              </a:lnSpc>
              <a:buFont typeface="Arial"/>
              <a:buChar char="•"/>
            </a:pPr>
            <a:r>
              <a:rPr lang="en-US" sz="3599">
                <a:solidFill>
                  <a:srgbClr val="000000"/>
                </a:solidFill>
                <a:latin typeface="Muller"/>
              </a:rPr>
              <a:t> It showed improvement the prediction of 1 which meaning predict fraud from </a:t>
            </a:r>
            <a:r>
              <a:rPr lang="en-US" sz="3599">
                <a:solidFill>
                  <a:srgbClr val="000000"/>
                </a:solidFill>
                <a:latin typeface="Muller Bold"/>
              </a:rPr>
              <a:t>0.43(43%) to 0.66(66%) </a:t>
            </a:r>
            <a:r>
              <a:rPr lang="en-US" sz="3599">
                <a:solidFill>
                  <a:srgbClr val="000000"/>
                </a:solidFill>
                <a:latin typeface="Muller"/>
              </a:rPr>
              <a:t>which is our main goal of developing this Machine Learning. </a:t>
            </a:r>
          </a:p>
          <a:p>
            <a:pPr>
              <a:lnSpc>
                <a:spcPts val="5039"/>
              </a:lnSpc>
            </a:pPr>
          </a:p>
          <a:p>
            <a:pPr>
              <a:lnSpc>
                <a:spcPts val="5039"/>
              </a:lnSpc>
            </a:pPr>
          </a:p>
          <a:p>
            <a:pPr>
              <a:lnSpc>
                <a:spcPts val="5039"/>
              </a:lnSpc>
            </a:pPr>
            <a:r>
              <a:rPr lang="en-US" sz="3599">
                <a:solidFill>
                  <a:srgbClr val="000000"/>
                </a:solidFill>
                <a:latin typeface="Muller"/>
              </a:rPr>
              <a:t> </a:t>
            </a:r>
          </a:p>
          <a:p>
            <a:pPr>
              <a:lnSpc>
                <a:spcPts val="3780"/>
              </a:lnSpc>
              <a:spcBef>
                <a:spcPct val="0"/>
              </a:spcBef>
            </a:pPr>
          </a:p>
        </p:txBody>
      </p:sp>
      <p:pic>
        <p:nvPicPr>
          <p:cNvPr name="Picture 3" id="3"/>
          <p:cNvPicPr>
            <a:picLocks noChangeAspect="true"/>
          </p:cNvPicPr>
          <p:nvPr/>
        </p:nvPicPr>
        <p:blipFill>
          <a:blip r:embed="rId2"/>
          <a:srcRect l="0" t="29464" r="0" b="41071"/>
          <a:stretch>
            <a:fillRect/>
          </a:stretch>
        </p:blipFill>
        <p:spPr>
          <a:xfrm flipH="false" flipV="false" rot="0">
            <a:off x="3101972" y="146957"/>
            <a:ext cx="12352120" cy="2424784"/>
          </a:xfrm>
          <a:prstGeom prst="rect">
            <a:avLst/>
          </a:prstGeom>
        </p:spPr>
      </p:pic>
      <p:sp>
        <p:nvSpPr>
          <p:cNvPr name="TextBox 4" id="4"/>
          <p:cNvSpPr txBox="true"/>
          <p:nvPr/>
        </p:nvSpPr>
        <p:spPr>
          <a:xfrm rot="0">
            <a:off x="391209" y="9545077"/>
            <a:ext cx="13221291" cy="1334168"/>
          </a:xfrm>
          <a:prstGeom prst="rect">
            <a:avLst/>
          </a:prstGeom>
        </p:spPr>
        <p:txBody>
          <a:bodyPr anchor="t" rtlCol="false" tIns="0" lIns="0" bIns="0" rIns="0">
            <a:spAutoFit/>
          </a:bodyPr>
          <a:lstStyle/>
          <a:p>
            <a:pPr>
              <a:lnSpc>
                <a:spcPts val="3618"/>
              </a:lnSpc>
            </a:pPr>
            <a:r>
              <a:rPr lang="en-US" sz="2584" u="sng">
                <a:solidFill>
                  <a:srgbClr val="000000"/>
                </a:solidFill>
                <a:latin typeface="Muller"/>
              </a:rPr>
              <a:t>https://www.kaggle.com/code/krithi07/logistic-to-lightgbm-for-beginners/notebook</a:t>
            </a:r>
          </a:p>
          <a:p>
            <a:pPr>
              <a:lnSpc>
                <a:spcPts val="3618"/>
              </a:lnSpc>
            </a:pPr>
            <a:r>
              <a:rPr lang="en-US" sz="2584">
                <a:solidFill>
                  <a:srgbClr val="000000"/>
                </a:solidFill>
                <a:latin typeface="Muller"/>
              </a:rPr>
              <a:t> </a:t>
            </a:r>
          </a:p>
          <a:p>
            <a:pPr>
              <a:lnSpc>
                <a:spcPts val="271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3453498" y="494620"/>
            <a:ext cx="9967055" cy="1439901"/>
          </a:xfrm>
          <a:prstGeom prst="rect">
            <a:avLst/>
          </a:prstGeom>
        </p:spPr>
        <p:txBody>
          <a:bodyPr anchor="t" rtlCol="false" tIns="0" lIns="0" bIns="0" rIns="0">
            <a:spAutoFit/>
          </a:bodyPr>
          <a:lstStyle/>
          <a:p>
            <a:pPr algn="ctr">
              <a:lnSpc>
                <a:spcPts val="4884"/>
              </a:lnSpc>
            </a:pPr>
            <a:r>
              <a:rPr lang="en-US" sz="5141">
                <a:solidFill>
                  <a:srgbClr val="039490"/>
                </a:solidFill>
                <a:latin typeface="Muller Bold"/>
              </a:rPr>
              <a:t>PROBLEM STATEMENT AND BACKGROUND</a:t>
            </a:r>
          </a:p>
        </p:txBody>
      </p:sp>
      <p:sp>
        <p:nvSpPr>
          <p:cNvPr name="TextBox 3" id="3"/>
          <p:cNvSpPr txBox="true"/>
          <p:nvPr/>
        </p:nvSpPr>
        <p:spPr>
          <a:xfrm rot="0">
            <a:off x="496143" y="2222339"/>
            <a:ext cx="17020849" cy="5747072"/>
          </a:xfrm>
          <a:prstGeom prst="rect">
            <a:avLst/>
          </a:prstGeom>
        </p:spPr>
        <p:txBody>
          <a:bodyPr anchor="t" rtlCol="false" tIns="0" lIns="0" bIns="0" rIns="0">
            <a:spAutoFit/>
          </a:bodyPr>
          <a:lstStyle/>
          <a:p>
            <a:pPr algn="just">
              <a:lnSpc>
                <a:spcPts val="2370"/>
              </a:lnSpc>
              <a:spcBef>
                <a:spcPct val="0"/>
              </a:spcBef>
            </a:pPr>
          </a:p>
          <a:p>
            <a:pPr algn="ctr">
              <a:lnSpc>
                <a:spcPts val="4470"/>
              </a:lnSpc>
              <a:spcBef>
                <a:spcPct val="0"/>
              </a:spcBef>
            </a:pPr>
            <a:r>
              <a:rPr lang="en-US" sz="3193">
                <a:solidFill>
                  <a:srgbClr val="000000"/>
                </a:solidFill>
                <a:latin typeface="Muller Bold"/>
              </a:rPr>
              <a:t>Problem Statement :</a:t>
            </a:r>
          </a:p>
          <a:p>
            <a:pPr algn="just">
              <a:lnSpc>
                <a:spcPts val="3630"/>
              </a:lnSpc>
              <a:spcBef>
                <a:spcPct val="0"/>
              </a:spcBef>
            </a:pPr>
          </a:p>
          <a:p>
            <a:pPr algn="just">
              <a:lnSpc>
                <a:spcPts val="3630"/>
              </a:lnSpc>
              <a:spcBef>
                <a:spcPct val="0"/>
              </a:spcBef>
            </a:pPr>
            <a:r>
              <a:rPr lang="en-US" sz="2593">
                <a:solidFill>
                  <a:srgbClr val="000000"/>
                </a:solidFill>
                <a:latin typeface="Muller"/>
              </a:rPr>
              <a:t>"Americans reported 271,823 cases of credit card fraud in 2019. This is an increase of 72.4 percent from 2018, when there were 157,715 cases of credit card fraud reported."</a:t>
            </a:r>
          </a:p>
          <a:p>
            <a:pPr algn="just">
              <a:lnSpc>
                <a:spcPts val="3630"/>
              </a:lnSpc>
              <a:spcBef>
                <a:spcPct val="0"/>
              </a:spcBef>
            </a:pPr>
          </a:p>
          <a:p>
            <a:pPr algn="just">
              <a:lnSpc>
                <a:spcPts val="3630"/>
              </a:lnSpc>
              <a:spcBef>
                <a:spcPct val="0"/>
              </a:spcBef>
            </a:pPr>
            <a:r>
              <a:rPr lang="en-US" sz="2593">
                <a:solidFill>
                  <a:srgbClr val="000000"/>
                </a:solidFill>
                <a:latin typeface="Muller"/>
              </a:rPr>
              <a:t>"Losses from fraud involving cards used for payment worldwide reached $27.85 billion in 2018. They are projected to rise to $35.67 billion in five years and $40.63 billion in 10 years."</a:t>
            </a:r>
          </a:p>
          <a:p>
            <a:pPr algn="just">
              <a:lnSpc>
                <a:spcPts val="3630"/>
              </a:lnSpc>
              <a:spcBef>
                <a:spcPct val="0"/>
              </a:spcBef>
            </a:pPr>
          </a:p>
          <a:p>
            <a:pPr algn="just">
              <a:lnSpc>
                <a:spcPts val="3630"/>
              </a:lnSpc>
              <a:spcBef>
                <a:spcPct val="0"/>
              </a:spcBef>
            </a:pPr>
            <a:r>
              <a:rPr lang="en-US" sz="2593">
                <a:solidFill>
                  <a:srgbClr val="000000"/>
                </a:solidFill>
                <a:latin typeface="Muller"/>
              </a:rPr>
              <a:t>Therefore to avoid this manual filtering process can be lengthy and costly process, it will required time and human resources, when business these day wouldn't have enough resources to do so.</a:t>
            </a:r>
          </a:p>
          <a:p>
            <a:pPr algn="just">
              <a:lnSpc>
                <a:spcPts val="2370"/>
              </a:lnSpc>
              <a:spcBef>
                <a:spcPct val="0"/>
              </a:spcBef>
            </a:pPr>
          </a:p>
          <a:p>
            <a:pPr algn="just">
              <a:lnSpc>
                <a:spcPts val="3490"/>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028700" y="27895"/>
            <a:ext cx="16015974" cy="12386840"/>
          </a:xfrm>
          <a:prstGeom prst="rect">
            <a:avLst/>
          </a:prstGeom>
        </p:spPr>
        <p:txBody>
          <a:bodyPr anchor="t" rtlCol="false" tIns="0" lIns="0" bIns="0" rIns="0">
            <a:spAutoFit/>
          </a:bodyPr>
          <a:lstStyle/>
          <a:p>
            <a:pPr>
              <a:lnSpc>
                <a:spcPts val="6566"/>
              </a:lnSpc>
              <a:spcBef>
                <a:spcPct val="0"/>
              </a:spcBef>
            </a:pPr>
            <a:r>
              <a:rPr lang="en-US" sz="4690">
                <a:solidFill>
                  <a:srgbClr val="000000"/>
                </a:solidFill>
                <a:latin typeface="Muller Bold"/>
              </a:rPr>
              <a:t>Challenges :</a:t>
            </a:r>
          </a:p>
          <a:p>
            <a:pPr marL="1012667" indent="-506333" lvl="1">
              <a:lnSpc>
                <a:spcPts val="6566"/>
              </a:lnSpc>
              <a:spcBef>
                <a:spcPct val="0"/>
              </a:spcBef>
              <a:buFont typeface="Arial"/>
              <a:buChar char="•"/>
            </a:pPr>
            <a:r>
              <a:rPr lang="en-US" sz="4690">
                <a:solidFill>
                  <a:srgbClr val="000000"/>
                </a:solidFill>
                <a:latin typeface="Muller"/>
              </a:rPr>
              <a:t>Finding data </a:t>
            </a:r>
          </a:p>
          <a:p>
            <a:pPr marL="1012667" indent="-506333" lvl="1">
              <a:lnSpc>
                <a:spcPts val="6566"/>
              </a:lnSpc>
              <a:spcBef>
                <a:spcPct val="0"/>
              </a:spcBef>
              <a:buFont typeface="Arial"/>
              <a:buChar char="•"/>
            </a:pPr>
            <a:r>
              <a:rPr lang="en-US" sz="4690">
                <a:solidFill>
                  <a:srgbClr val="000000"/>
                </a:solidFill>
                <a:latin typeface="Muller"/>
              </a:rPr>
              <a:t>Limited resources </a:t>
            </a:r>
          </a:p>
          <a:p>
            <a:pPr marL="1012667" indent="-506333" lvl="1">
              <a:lnSpc>
                <a:spcPts val="6566"/>
              </a:lnSpc>
              <a:spcBef>
                <a:spcPct val="0"/>
              </a:spcBef>
              <a:buFont typeface="Arial"/>
              <a:buChar char="•"/>
            </a:pPr>
            <a:r>
              <a:rPr lang="en-US" sz="4690">
                <a:solidFill>
                  <a:srgbClr val="000000"/>
                </a:solidFill>
                <a:latin typeface="Muller"/>
              </a:rPr>
              <a:t>Time constraints</a:t>
            </a:r>
          </a:p>
          <a:p>
            <a:pPr marL="1012667" indent="-506333" lvl="1">
              <a:lnSpc>
                <a:spcPts val="6566"/>
              </a:lnSpc>
              <a:spcBef>
                <a:spcPct val="0"/>
              </a:spcBef>
              <a:buFont typeface="Arial"/>
              <a:buChar char="•"/>
            </a:pPr>
            <a:r>
              <a:rPr lang="en-US" sz="4690">
                <a:solidFill>
                  <a:srgbClr val="000000"/>
                </a:solidFill>
                <a:latin typeface="Muller"/>
              </a:rPr>
              <a:t>The model we choose light GBM is prone to overfitting, can easily overfit small data.</a:t>
            </a:r>
          </a:p>
          <a:p>
            <a:pPr>
              <a:lnSpc>
                <a:spcPts val="6566"/>
              </a:lnSpc>
              <a:spcBef>
                <a:spcPct val="0"/>
              </a:spcBef>
            </a:pPr>
          </a:p>
          <a:p>
            <a:pPr>
              <a:lnSpc>
                <a:spcPts val="6566"/>
              </a:lnSpc>
              <a:spcBef>
                <a:spcPct val="0"/>
              </a:spcBef>
            </a:pPr>
            <a:r>
              <a:rPr lang="en-US" sz="4690">
                <a:solidFill>
                  <a:srgbClr val="000000"/>
                </a:solidFill>
                <a:latin typeface="Muller Bold"/>
              </a:rPr>
              <a:t>Recommendation :</a:t>
            </a:r>
          </a:p>
          <a:p>
            <a:pPr marL="1012667" indent="-506333" lvl="1">
              <a:lnSpc>
                <a:spcPts val="6566"/>
              </a:lnSpc>
              <a:spcBef>
                <a:spcPct val="0"/>
              </a:spcBef>
              <a:buFont typeface="Arial"/>
              <a:buChar char="•"/>
            </a:pPr>
            <a:r>
              <a:rPr lang="en-US" sz="4690">
                <a:solidFill>
                  <a:srgbClr val="000000"/>
                </a:solidFill>
                <a:latin typeface="Muller"/>
              </a:rPr>
              <a:t>Test and Train more models.</a:t>
            </a:r>
          </a:p>
          <a:p>
            <a:pPr marL="974366" indent="-487183" lvl="1">
              <a:lnSpc>
                <a:spcPts val="6318"/>
              </a:lnSpc>
              <a:spcBef>
                <a:spcPct val="0"/>
              </a:spcBef>
              <a:buFont typeface="Arial"/>
              <a:buChar char="•"/>
            </a:pPr>
            <a:r>
              <a:rPr lang="en-US" sz="4513">
                <a:solidFill>
                  <a:srgbClr val="000000"/>
                </a:solidFill>
                <a:latin typeface="Muller"/>
              </a:rPr>
              <a:t>Using powerful interface such as AWS Sagemaker to handle larger data source.</a:t>
            </a:r>
          </a:p>
          <a:p>
            <a:pPr>
              <a:lnSpc>
                <a:spcPts val="6318"/>
              </a:lnSpc>
            </a:pPr>
          </a:p>
          <a:p>
            <a:pPr>
              <a:lnSpc>
                <a:spcPts val="9919"/>
              </a:lnSpc>
              <a:spcBef>
                <a:spcPct val="0"/>
              </a:spcBef>
            </a:pPr>
          </a:p>
          <a:p>
            <a:pPr algn="ctr">
              <a:lnSpc>
                <a:spcPts val="9422"/>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58005" y="1028700"/>
            <a:ext cx="3804018" cy="680178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124907" y="2777212"/>
            <a:ext cx="7103305" cy="4732577"/>
          </a:xfrm>
          <a:prstGeom prst="rect">
            <a:avLst/>
          </a:prstGeom>
        </p:spPr>
      </p:pic>
      <p:sp>
        <p:nvSpPr>
          <p:cNvPr name="AutoShape 4" id="4"/>
          <p:cNvSpPr/>
          <p:nvPr/>
        </p:nvSpPr>
        <p:spPr>
          <a:xfrm rot="0">
            <a:off x="5897880" y="5119688"/>
            <a:ext cx="6492240" cy="0"/>
          </a:xfrm>
          <a:prstGeom prst="line">
            <a:avLst/>
          </a:prstGeom>
          <a:ln cap="flat" w="47625">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2391" y="6476428"/>
            <a:ext cx="1684428" cy="1636001"/>
          </a:xfrm>
          <a:prstGeom prst="rect">
            <a:avLst/>
          </a:prstGeom>
        </p:spPr>
      </p:pic>
      <p:sp>
        <p:nvSpPr>
          <p:cNvPr name="TextBox 3" id="3"/>
          <p:cNvSpPr txBox="true"/>
          <p:nvPr/>
        </p:nvSpPr>
        <p:spPr>
          <a:xfrm rot="0">
            <a:off x="2154605" y="208083"/>
            <a:ext cx="14563807" cy="820617"/>
          </a:xfrm>
          <a:prstGeom prst="rect">
            <a:avLst/>
          </a:prstGeom>
        </p:spPr>
        <p:txBody>
          <a:bodyPr anchor="t" rtlCol="false" tIns="0" lIns="0" bIns="0" rIns="0">
            <a:spAutoFit/>
          </a:bodyPr>
          <a:lstStyle/>
          <a:p>
            <a:pPr algn="ctr">
              <a:lnSpc>
                <a:spcPts val="4884"/>
              </a:lnSpc>
            </a:pPr>
            <a:r>
              <a:rPr lang="en-US" sz="5141">
                <a:solidFill>
                  <a:srgbClr val="039490"/>
                </a:solidFill>
                <a:latin typeface="Muller Bold"/>
              </a:rPr>
              <a:t>PROBLEM STATEMENT AND BACKGROUND</a:t>
            </a:r>
          </a:p>
        </p:txBody>
      </p:sp>
      <p:sp>
        <p:nvSpPr>
          <p:cNvPr name="TextBox 4" id="4"/>
          <p:cNvSpPr txBox="true"/>
          <p:nvPr/>
        </p:nvSpPr>
        <p:spPr>
          <a:xfrm rot="0">
            <a:off x="1028700" y="1161103"/>
            <a:ext cx="15381986" cy="4556002"/>
          </a:xfrm>
          <a:prstGeom prst="rect">
            <a:avLst/>
          </a:prstGeom>
        </p:spPr>
        <p:txBody>
          <a:bodyPr anchor="t" rtlCol="false" tIns="0" lIns="0" bIns="0" rIns="0">
            <a:spAutoFit/>
          </a:bodyPr>
          <a:lstStyle/>
          <a:p>
            <a:pPr>
              <a:lnSpc>
                <a:spcPts val="5040"/>
              </a:lnSpc>
              <a:spcBef>
                <a:spcPct val="0"/>
              </a:spcBef>
            </a:pPr>
          </a:p>
          <a:p>
            <a:pPr>
              <a:lnSpc>
                <a:spcPts val="5040"/>
              </a:lnSpc>
              <a:spcBef>
                <a:spcPct val="0"/>
              </a:spcBef>
            </a:pPr>
            <a:r>
              <a:rPr lang="en-US" sz="3600">
                <a:solidFill>
                  <a:srgbClr val="000000"/>
                </a:solidFill>
                <a:latin typeface="Muller"/>
              </a:rPr>
              <a:t>To put into context </a:t>
            </a:r>
          </a:p>
          <a:p>
            <a:pPr>
              <a:lnSpc>
                <a:spcPts val="5040"/>
              </a:lnSpc>
              <a:spcBef>
                <a:spcPct val="0"/>
              </a:spcBef>
            </a:pPr>
            <a:r>
              <a:rPr lang="en-US" sz="3600">
                <a:solidFill>
                  <a:srgbClr val="000000"/>
                </a:solidFill>
                <a:latin typeface="Muller"/>
              </a:rPr>
              <a:t>most  payment for business are made online and the payment are made with</a:t>
            </a:r>
            <a:r>
              <a:rPr lang="en-US" sz="3600">
                <a:solidFill>
                  <a:srgbClr val="000000"/>
                </a:solidFill>
                <a:latin typeface="Muller Bold"/>
              </a:rPr>
              <a:t> credit card</a:t>
            </a:r>
            <a:r>
              <a:rPr lang="en-US" sz="3600">
                <a:solidFill>
                  <a:srgbClr val="000000"/>
                </a:solidFill>
                <a:latin typeface="Muller"/>
              </a:rPr>
              <a:t>. Everyday there are millions of credit card transaction. </a:t>
            </a:r>
          </a:p>
          <a:p>
            <a:pPr>
              <a:lnSpc>
                <a:spcPts val="5040"/>
              </a:lnSpc>
              <a:spcBef>
                <a:spcPct val="0"/>
              </a:spcBef>
            </a:pPr>
            <a:r>
              <a:rPr lang="en-US" sz="3600">
                <a:solidFill>
                  <a:srgbClr val="000000"/>
                </a:solidFill>
                <a:latin typeface="Muller"/>
              </a:rPr>
              <a:t>Businesses is trying to predict which transaction is </a:t>
            </a:r>
            <a:r>
              <a:rPr lang="en-US" sz="3600">
                <a:solidFill>
                  <a:srgbClr val="000000"/>
                </a:solidFill>
                <a:latin typeface="Muller Bold"/>
              </a:rPr>
              <a:t>legitimate and lowering the risk of fraudulent transaction</a:t>
            </a:r>
            <a:r>
              <a:rPr lang="en-US" sz="3600">
                <a:solidFill>
                  <a:srgbClr val="000000"/>
                </a:solidFill>
                <a:latin typeface="Muller"/>
              </a:rPr>
              <a:t>. In this project we decided to develop a supervise machine learning .</a:t>
            </a:r>
          </a:p>
        </p:txBody>
      </p:sp>
      <p:sp>
        <p:nvSpPr>
          <p:cNvPr name="TextBox 5" id="5"/>
          <p:cNvSpPr txBox="true"/>
          <p:nvPr/>
        </p:nvSpPr>
        <p:spPr>
          <a:xfrm rot="0">
            <a:off x="3065999" y="6056530"/>
            <a:ext cx="2777674" cy="2380548"/>
          </a:xfrm>
          <a:prstGeom prst="rect">
            <a:avLst/>
          </a:prstGeom>
        </p:spPr>
        <p:txBody>
          <a:bodyPr anchor="t" rtlCol="false" tIns="0" lIns="0" bIns="0" rIns="0">
            <a:spAutoFit/>
          </a:bodyPr>
          <a:lstStyle/>
          <a:p>
            <a:pPr algn="ctr">
              <a:lnSpc>
                <a:spcPts val="2663"/>
              </a:lnSpc>
              <a:spcBef>
                <a:spcPct val="0"/>
              </a:spcBef>
            </a:pPr>
          </a:p>
          <a:p>
            <a:pPr>
              <a:lnSpc>
                <a:spcPts val="2663"/>
              </a:lnSpc>
              <a:spcBef>
                <a:spcPct val="0"/>
              </a:spcBef>
            </a:pPr>
            <a:r>
              <a:rPr lang="en-US" sz="1902">
                <a:solidFill>
                  <a:srgbClr val="000000"/>
                </a:solidFill>
                <a:latin typeface="Muller Bold"/>
              </a:rPr>
              <a:t>Our Target :</a:t>
            </a:r>
          </a:p>
          <a:p>
            <a:pPr algn="ctr">
              <a:lnSpc>
                <a:spcPts val="2663"/>
              </a:lnSpc>
              <a:spcBef>
                <a:spcPct val="0"/>
              </a:spcBef>
            </a:pPr>
          </a:p>
          <a:p>
            <a:pPr>
              <a:lnSpc>
                <a:spcPts val="2663"/>
              </a:lnSpc>
              <a:spcBef>
                <a:spcPct val="0"/>
              </a:spcBef>
            </a:pPr>
            <a:r>
              <a:rPr lang="en-US" sz="1902">
                <a:solidFill>
                  <a:srgbClr val="000000"/>
                </a:solidFill>
                <a:latin typeface="Muller Bold"/>
              </a:rPr>
              <a:t>0: non-fraudulent</a:t>
            </a:r>
          </a:p>
          <a:p>
            <a:pPr>
              <a:lnSpc>
                <a:spcPts val="2663"/>
              </a:lnSpc>
              <a:spcBef>
                <a:spcPct val="0"/>
              </a:spcBef>
            </a:pPr>
          </a:p>
          <a:p>
            <a:pPr>
              <a:lnSpc>
                <a:spcPts val="2663"/>
              </a:lnSpc>
              <a:spcBef>
                <a:spcPct val="0"/>
              </a:spcBef>
            </a:pPr>
            <a:r>
              <a:rPr lang="en-US" sz="1902">
                <a:solidFill>
                  <a:srgbClr val="000000"/>
                </a:solidFill>
                <a:latin typeface="Muller Bold"/>
              </a:rPr>
              <a:t>1: fraudulent transaction</a:t>
            </a:r>
          </a:p>
          <a:p>
            <a:pPr>
              <a:lnSpc>
                <a:spcPts val="2663"/>
              </a:lnSpc>
              <a:spcBef>
                <a:spcPct val="0"/>
              </a:spcBef>
            </a:pPr>
          </a:p>
        </p:txBody>
      </p:sp>
      <p:sp>
        <p:nvSpPr>
          <p:cNvPr name="TextBox 6" id="6"/>
          <p:cNvSpPr txBox="true"/>
          <p:nvPr/>
        </p:nvSpPr>
        <p:spPr>
          <a:xfrm rot="0">
            <a:off x="8719693" y="5718900"/>
            <a:ext cx="7370764" cy="3949014"/>
          </a:xfrm>
          <a:prstGeom prst="rect">
            <a:avLst/>
          </a:prstGeom>
        </p:spPr>
        <p:txBody>
          <a:bodyPr anchor="t" rtlCol="false" tIns="0" lIns="0" bIns="0" rIns="0">
            <a:spAutoFit/>
          </a:bodyPr>
          <a:lstStyle/>
          <a:p>
            <a:pPr algn="ctr">
              <a:lnSpc>
                <a:spcPts val="3863"/>
              </a:lnSpc>
              <a:spcBef>
                <a:spcPct val="0"/>
              </a:spcBef>
            </a:pPr>
            <a:r>
              <a:rPr lang="en-US" sz="2759">
                <a:solidFill>
                  <a:srgbClr val="000000"/>
                </a:solidFill>
                <a:latin typeface="Muller Bold"/>
              </a:rPr>
              <a:t>Goals :</a:t>
            </a:r>
          </a:p>
          <a:p>
            <a:pPr>
              <a:lnSpc>
                <a:spcPts val="3863"/>
              </a:lnSpc>
              <a:spcBef>
                <a:spcPct val="0"/>
              </a:spcBef>
            </a:pPr>
            <a:r>
              <a:rPr lang="en-US" sz="2759">
                <a:solidFill>
                  <a:srgbClr val="000000"/>
                </a:solidFill>
                <a:latin typeface="Muller"/>
              </a:rPr>
              <a:t>To </a:t>
            </a:r>
            <a:r>
              <a:rPr lang="en-US" sz="2759">
                <a:solidFill>
                  <a:srgbClr val="000000"/>
                </a:solidFill>
                <a:latin typeface="Muller Bold"/>
              </a:rPr>
              <a:t>eliminate</a:t>
            </a:r>
            <a:r>
              <a:rPr lang="en-US" sz="2759">
                <a:solidFill>
                  <a:srgbClr val="000000"/>
                </a:solidFill>
                <a:latin typeface="Muller"/>
              </a:rPr>
              <a:t> process of manual filtering process and </a:t>
            </a:r>
            <a:r>
              <a:rPr lang="en-US" sz="2759">
                <a:solidFill>
                  <a:srgbClr val="000000"/>
                </a:solidFill>
                <a:latin typeface="Muller Bold"/>
              </a:rPr>
              <a:t>increase efficiency</a:t>
            </a:r>
            <a:r>
              <a:rPr lang="en-US" sz="2759">
                <a:solidFill>
                  <a:srgbClr val="000000"/>
                </a:solidFill>
                <a:latin typeface="Muller"/>
              </a:rPr>
              <a:t> by developing </a:t>
            </a:r>
            <a:r>
              <a:rPr lang="en-US" sz="2759">
                <a:solidFill>
                  <a:srgbClr val="000000"/>
                </a:solidFill>
                <a:latin typeface="Muller Bold"/>
              </a:rPr>
              <a:t>machine learning to predict the fraudulent transaction </a:t>
            </a:r>
            <a:r>
              <a:rPr lang="en-US" sz="2759">
                <a:solidFill>
                  <a:srgbClr val="000000"/>
                </a:solidFill>
                <a:latin typeface="Muller"/>
              </a:rPr>
              <a:t>with high accuracy. To help businesses to focus on other areas so business can achieve other goals.</a:t>
            </a:r>
          </a:p>
          <a:p>
            <a:pPr>
              <a:lnSpc>
                <a:spcPts val="386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37091" y="643264"/>
            <a:ext cx="6590377" cy="3563374"/>
            <a:chOff x="0" y="0"/>
            <a:chExt cx="8787170" cy="4751165"/>
          </a:xfrm>
        </p:grpSpPr>
        <p:sp>
          <p:nvSpPr>
            <p:cNvPr name="TextBox 3" id="3"/>
            <p:cNvSpPr txBox="true"/>
            <p:nvPr/>
          </p:nvSpPr>
          <p:spPr>
            <a:xfrm rot="0">
              <a:off x="0" y="0"/>
              <a:ext cx="8787170" cy="3657383"/>
            </a:xfrm>
            <a:prstGeom prst="rect">
              <a:avLst/>
            </a:prstGeom>
          </p:spPr>
          <p:txBody>
            <a:bodyPr anchor="t" rtlCol="false" tIns="0" lIns="0" bIns="0" rIns="0">
              <a:spAutoFit/>
            </a:bodyPr>
            <a:lstStyle/>
            <a:p>
              <a:pPr>
                <a:lnSpc>
                  <a:spcPts val="10800"/>
                </a:lnSpc>
              </a:pPr>
              <a:r>
                <a:rPr lang="en-US" sz="9000">
                  <a:solidFill>
                    <a:srgbClr val="2A2A2A"/>
                  </a:solidFill>
                  <a:latin typeface="Open Sans Bold"/>
                </a:rPr>
                <a:t>What to Know</a:t>
              </a:r>
            </a:p>
          </p:txBody>
        </p:sp>
        <p:sp>
          <p:nvSpPr>
            <p:cNvPr name="TextBox 4" id="4"/>
            <p:cNvSpPr txBox="true"/>
            <p:nvPr/>
          </p:nvSpPr>
          <p:spPr>
            <a:xfrm rot="0">
              <a:off x="0" y="4141602"/>
              <a:ext cx="8787170" cy="609564"/>
            </a:xfrm>
            <a:prstGeom prst="rect">
              <a:avLst/>
            </a:prstGeom>
          </p:spPr>
          <p:txBody>
            <a:bodyPr anchor="t" rtlCol="false" tIns="0" lIns="0" bIns="0" rIns="0">
              <a:spAutoFit/>
            </a:bodyPr>
            <a:lstStyle/>
            <a:p>
              <a:pPr>
                <a:lnSpc>
                  <a:spcPts val="3600"/>
                </a:lnSpc>
              </a:pPr>
            </a:p>
          </p:txBody>
        </p:sp>
      </p:grpSp>
      <p:graphicFrame>
        <p:nvGraphicFramePr>
          <p:cNvPr name="Table 5" id="5"/>
          <p:cNvGraphicFramePr>
            <a:graphicFrameLocks noGrp="true"/>
          </p:cNvGraphicFramePr>
          <p:nvPr/>
        </p:nvGraphicFramePr>
        <p:xfrm>
          <a:off x="8750071" y="1432833"/>
          <a:ext cx="7296830" cy="6646213"/>
        </p:xfrm>
        <a:graphic>
          <a:graphicData uri="http://schemas.openxmlformats.org/drawingml/2006/table">
            <a:tbl>
              <a:tblPr/>
              <a:tblGrid>
                <a:gridCol w="7296830"/>
              </a:tblGrid>
              <a:tr h="1396422">
                <a:tc>
                  <a:txBody>
                    <a:bodyPr anchor="t" rtlCol="false"/>
                    <a:lstStyle/>
                    <a:p>
                      <a:pPr algn="l">
                        <a:defRPr/>
                      </a:pPr>
                      <a:r>
                        <a:rPr lang="en-US" sz="2499">
                          <a:solidFill>
                            <a:srgbClr val="000000"/>
                          </a:solidFill>
                          <a:latin typeface="Open Sans"/>
                        </a:rPr>
                        <a:t>Data Source and Data Cleaning</a:t>
                      </a:r>
                      <a:endParaRPr lang="en-US" sz="1100"/>
                    </a:p>
                  </a:txBody>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391120">
                <a:tc>
                  <a:txBody>
                    <a:bodyPr anchor="t" rtlCol="false"/>
                    <a:lstStyle/>
                    <a:p>
                      <a:pPr algn="l">
                        <a:defRPr/>
                      </a:pPr>
                      <a:r>
                        <a:rPr lang="en-US" sz="2499">
                          <a:solidFill>
                            <a:srgbClr val="000000"/>
                          </a:solidFill>
                          <a:latin typeface="Open Sans"/>
                        </a:rPr>
                        <a:t>Analysis and Model Fitting</a:t>
                      </a:r>
                      <a:endParaRPr lang="en-US" sz="1100"/>
                    </a:p>
                  </a:txBody>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335613">
                <a:tc>
                  <a:txBody>
                    <a:bodyPr anchor="t" rtlCol="false"/>
                    <a:lstStyle/>
                    <a:p>
                      <a:pPr algn="l">
                        <a:defRPr/>
                      </a:pPr>
                      <a:r>
                        <a:rPr lang="en-US" sz="2499">
                          <a:solidFill>
                            <a:srgbClr val="000000"/>
                          </a:solidFill>
                          <a:latin typeface="Open Sans"/>
                        </a:rPr>
                        <a:t>Conclusion</a:t>
                      </a:r>
                      <a:endParaRPr lang="en-US" sz="1100"/>
                    </a:p>
                  </a:txBody>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446626">
                <a:tc>
                  <a:txBody>
                    <a:bodyPr anchor="t" rtlCol="false"/>
                    <a:lstStyle/>
                    <a:p>
                      <a:pPr algn="l">
                        <a:defRPr/>
                      </a:pPr>
                      <a:r>
                        <a:rPr lang="en-US" sz="2499">
                          <a:solidFill>
                            <a:srgbClr val="000000"/>
                          </a:solidFill>
                          <a:latin typeface="Open Sans"/>
                        </a:rPr>
                        <a:t>Challenges and Recommendations </a:t>
                      </a:r>
                      <a:endParaRPr lang="en-US" sz="1100"/>
                    </a:p>
                  </a:txBody>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076432">
                <a:tc>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631666" y="1148850"/>
            <a:ext cx="4230168"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925889" y="5143500"/>
            <a:ext cx="5006947" cy="4114800"/>
          </a:xfrm>
          <a:prstGeom prst="rect">
            <a:avLst/>
          </a:prstGeom>
        </p:spPr>
      </p:pic>
      <p:sp>
        <p:nvSpPr>
          <p:cNvPr name="TextBox 4" id="4"/>
          <p:cNvSpPr txBox="true"/>
          <p:nvPr/>
        </p:nvSpPr>
        <p:spPr>
          <a:xfrm rot="0">
            <a:off x="863375" y="971550"/>
            <a:ext cx="9441725" cy="2234700"/>
          </a:xfrm>
          <a:prstGeom prst="rect">
            <a:avLst/>
          </a:prstGeom>
        </p:spPr>
        <p:txBody>
          <a:bodyPr anchor="t" rtlCol="false" tIns="0" lIns="0" bIns="0" rIns="0">
            <a:spAutoFit/>
          </a:bodyPr>
          <a:lstStyle/>
          <a:p>
            <a:pPr>
              <a:lnSpc>
                <a:spcPts val="7588"/>
              </a:lnSpc>
            </a:pPr>
            <a:r>
              <a:rPr lang="en-US" sz="7987">
                <a:solidFill>
                  <a:srgbClr val="039490"/>
                </a:solidFill>
                <a:latin typeface="Muller Bold"/>
              </a:rPr>
              <a:t>Data Source and Coding References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60803" y="2039764"/>
            <a:ext cx="12974552" cy="584577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87906" y="8153353"/>
            <a:ext cx="481589" cy="82499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78998" y="9514079"/>
            <a:ext cx="671751" cy="658316"/>
          </a:xfrm>
          <a:prstGeom prst="rect">
            <a:avLst/>
          </a:prstGeom>
        </p:spPr>
      </p:pic>
      <p:sp>
        <p:nvSpPr>
          <p:cNvPr name="TextBox 5" id="5"/>
          <p:cNvSpPr txBox="true"/>
          <p:nvPr/>
        </p:nvSpPr>
        <p:spPr>
          <a:xfrm rot="0">
            <a:off x="1157289" y="546418"/>
            <a:ext cx="15485347" cy="1272910"/>
          </a:xfrm>
          <a:prstGeom prst="rect">
            <a:avLst/>
          </a:prstGeom>
        </p:spPr>
        <p:txBody>
          <a:bodyPr anchor="t" rtlCol="false" tIns="0" lIns="0" bIns="0" rIns="0">
            <a:spAutoFit/>
          </a:bodyPr>
          <a:lstStyle/>
          <a:p>
            <a:pPr algn="ctr">
              <a:lnSpc>
                <a:spcPts val="7588"/>
              </a:lnSpc>
            </a:pPr>
            <a:r>
              <a:rPr lang="en-US" sz="7987">
                <a:solidFill>
                  <a:srgbClr val="039490"/>
                </a:solidFill>
                <a:latin typeface="Muller Bold"/>
              </a:rPr>
              <a:t>Data Source</a:t>
            </a:r>
          </a:p>
        </p:txBody>
      </p:sp>
      <p:sp>
        <p:nvSpPr>
          <p:cNvPr name="TextBox 6" id="6"/>
          <p:cNvSpPr txBox="true"/>
          <p:nvPr/>
        </p:nvSpPr>
        <p:spPr>
          <a:xfrm rot="0">
            <a:off x="1278998" y="8359687"/>
            <a:ext cx="15485347" cy="618658"/>
          </a:xfrm>
          <a:prstGeom prst="rect">
            <a:avLst/>
          </a:prstGeom>
        </p:spPr>
        <p:txBody>
          <a:bodyPr anchor="t" rtlCol="false" tIns="0" lIns="0" bIns="0" rIns="0">
            <a:spAutoFit/>
          </a:bodyPr>
          <a:lstStyle/>
          <a:p>
            <a:pPr algn="ctr">
              <a:lnSpc>
                <a:spcPts val="3693"/>
              </a:lnSpc>
            </a:pPr>
            <a:r>
              <a:rPr lang="en-US" sz="3887" u="sng">
                <a:solidFill>
                  <a:srgbClr val="039490"/>
                </a:solidFill>
                <a:latin typeface="Muller Bold"/>
              </a:rPr>
              <a:t> </a:t>
            </a:r>
            <a:r>
              <a:rPr lang="en-US" sz="3887" u="sng">
                <a:solidFill>
                  <a:srgbClr val="039490"/>
                </a:solidFill>
                <a:latin typeface="Muller Bold"/>
              </a:rPr>
              <a:t>https://www.kaggle.com/datasets/kartik2112/fraud-detection ↩</a:t>
            </a:r>
          </a:p>
        </p:txBody>
      </p:sp>
      <p:sp>
        <p:nvSpPr>
          <p:cNvPr name="TextBox 7" id="7"/>
          <p:cNvSpPr txBox="true"/>
          <p:nvPr/>
        </p:nvSpPr>
        <p:spPr>
          <a:xfrm rot="0">
            <a:off x="1028700" y="9087094"/>
            <a:ext cx="15485347" cy="1085302"/>
          </a:xfrm>
          <a:prstGeom prst="rect">
            <a:avLst/>
          </a:prstGeom>
        </p:spPr>
        <p:txBody>
          <a:bodyPr anchor="t" rtlCol="false" tIns="0" lIns="0" bIns="0" rIns="0">
            <a:spAutoFit/>
          </a:bodyPr>
          <a:lstStyle/>
          <a:p>
            <a:pPr algn="ctr">
              <a:lnSpc>
                <a:spcPts val="3693"/>
              </a:lnSpc>
            </a:pPr>
            <a:r>
              <a:rPr lang="en-US" sz="3887" u="sng">
                <a:solidFill>
                  <a:srgbClr val="039490"/>
                </a:solidFill>
                <a:latin typeface="Muller Bold"/>
              </a:rPr>
              <a:t>https://github.com/sharmasapna/credit-card-fraud-detection/blob/main/credit-card-fraud-detection.ipynb</a:t>
            </a:r>
            <a:r>
              <a:rPr lang="en-US" sz="3887" u="sng">
                <a:solidFill>
                  <a:srgbClr val="039490"/>
                </a:solidFill>
                <a:latin typeface="Muller Bold"/>
              </a:rPr>
              <a:t> </a:t>
            </a:r>
            <a:r>
              <a:rPr lang="en-US" sz="3887" u="sng">
                <a:solidFill>
                  <a:srgbClr val="039490"/>
                </a:solidFill>
                <a:latin typeface="Muller Bold"/>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619348" y="5327197"/>
            <a:ext cx="5006947"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27345" y="5631043"/>
            <a:ext cx="3022508" cy="41148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978166" y="649632"/>
            <a:ext cx="3888486" cy="4114800"/>
          </a:xfrm>
          <a:prstGeom prst="rect">
            <a:avLst/>
          </a:prstGeom>
        </p:spPr>
      </p:pic>
      <p:sp>
        <p:nvSpPr>
          <p:cNvPr name="TextBox 5" id="5"/>
          <p:cNvSpPr txBox="true"/>
          <p:nvPr/>
        </p:nvSpPr>
        <p:spPr>
          <a:xfrm rot="0">
            <a:off x="-871281" y="3056886"/>
            <a:ext cx="15485347" cy="1707546"/>
          </a:xfrm>
          <a:prstGeom prst="rect">
            <a:avLst/>
          </a:prstGeom>
        </p:spPr>
        <p:txBody>
          <a:bodyPr anchor="t" rtlCol="false" tIns="0" lIns="0" bIns="0" rIns="0">
            <a:spAutoFit/>
          </a:bodyPr>
          <a:lstStyle/>
          <a:p>
            <a:pPr algn="ctr">
              <a:lnSpc>
                <a:spcPts val="5783"/>
              </a:lnSpc>
            </a:pPr>
            <a:r>
              <a:rPr lang="en-US" sz="6087">
                <a:solidFill>
                  <a:srgbClr val="039490"/>
                </a:solidFill>
                <a:latin typeface="Muller Bold"/>
              </a:rPr>
              <a:t>Data Cleaning Process and Data Preperation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60" t="13548" r="54686" b="30970"/>
          <a:stretch>
            <a:fillRect/>
          </a:stretch>
        </p:blipFill>
        <p:spPr>
          <a:xfrm flipH="false" flipV="false" rot="0">
            <a:off x="2411591" y="1341535"/>
            <a:ext cx="8074472" cy="1128348"/>
          </a:xfrm>
          <a:prstGeom prst="rect">
            <a:avLst/>
          </a:prstGeom>
        </p:spPr>
      </p:pic>
      <p:pic>
        <p:nvPicPr>
          <p:cNvPr name="Picture 3" id="3"/>
          <p:cNvPicPr>
            <a:picLocks noChangeAspect="true"/>
          </p:cNvPicPr>
          <p:nvPr/>
        </p:nvPicPr>
        <p:blipFill>
          <a:blip r:embed="rId3"/>
          <a:srcRect l="2175" t="1227" r="47232" b="8208"/>
          <a:stretch>
            <a:fillRect/>
          </a:stretch>
        </p:blipFill>
        <p:spPr>
          <a:xfrm flipH="false" flipV="false" rot="0">
            <a:off x="2036365" y="2667655"/>
            <a:ext cx="8714485" cy="7159402"/>
          </a:xfrm>
          <a:prstGeom prst="rect">
            <a:avLst/>
          </a:prstGeom>
        </p:spPr>
      </p:pic>
      <p:sp>
        <p:nvSpPr>
          <p:cNvPr name="TextBox 4" id="4"/>
          <p:cNvSpPr txBox="true"/>
          <p:nvPr/>
        </p:nvSpPr>
        <p:spPr>
          <a:xfrm rot="0">
            <a:off x="753157" y="68806"/>
            <a:ext cx="15485347" cy="1272729"/>
          </a:xfrm>
          <a:prstGeom prst="rect">
            <a:avLst/>
          </a:prstGeom>
        </p:spPr>
        <p:txBody>
          <a:bodyPr anchor="t" rtlCol="false" tIns="0" lIns="0" bIns="0" rIns="0">
            <a:spAutoFit/>
          </a:bodyPr>
          <a:lstStyle/>
          <a:p>
            <a:pPr algn="ctr">
              <a:lnSpc>
                <a:spcPts val="7588"/>
              </a:lnSpc>
            </a:pPr>
            <a:r>
              <a:rPr lang="en-US" sz="7987">
                <a:solidFill>
                  <a:srgbClr val="039490"/>
                </a:solidFill>
                <a:latin typeface="Muller Bold"/>
              </a:rPr>
              <a:t>1.Import and Installing Library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DAFFs7a2axE</dc:identifier>
  <dcterms:modified xsi:type="dcterms:W3CDTF">2011-08-01T06:04:30Z</dcterms:modified>
  <cp:revision>1</cp:revision>
  <dc:title>Fintech Project 2 Machine Learning</dc:title>
</cp:coreProperties>
</file>